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Lst>
  <p:sldIdLst>
    <p:sldId id="256" r:id="rId5"/>
    <p:sldId id="270" r:id="rId6"/>
    <p:sldId id="257" r:id="rId7"/>
    <p:sldId id="259" r:id="rId8"/>
    <p:sldId id="260" r:id="rId9"/>
    <p:sldId id="262" r:id="rId10"/>
    <p:sldId id="263" r:id="rId11"/>
    <p:sldId id="264" r:id="rId12"/>
    <p:sldId id="265" r:id="rId13"/>
    <p:sldId id="266" r:id="rId14"/>
    <p:sldId id="267" r:id="rId15"/>
    <p:sldId id="268" r:id="rId16"/>
    <p:sldId id="26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a:srgbClr val="F3F3F3"/>
    <a:srgbClr val="E8E8E8"/>
    <a:srgbClr val="DD0000"/>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114" d="100"/>
          <a:sy n="114" d="100"/>
        </p:scale>
        <p:origin x="9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nl-NL"/>
              <a:t>Klik om de stijl te bewerken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A6029B6A-CBDC-4D87-AA13-58214B0FF640}" type="datetimeFigureOut">
              <a:rPr lang="nl-NL" smtClean="0"/>
              <a:t>28-9-2022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7A0BA17-C06A-4E5B-A0B7-07555964BF54}" type="slidenum">
              <a:rPr lang="nl-NL" smtClean="0"/>
              <a:t>‹nr.›</a:t>
            </a:fld>
            <a:endParaRPr lang="nl-NL"/>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0546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Date Placeholder 2"/>
          <p:cNvSpPr>
            <a:spLocks noGrp="1"/>
          </p:cNvSpPr>
          <p:nvPr>
            <p:ph type="dt" sz="half" idx="10"/>
          </p:nvPr>
        </p:nvSpPr>
        <p:spPr/>
        <p:txBody>
          <a:bodyPr/>
          <a:lstStyle/>
          <a:p>
            <a:fld id="{A6029B6A-CBDC-4D87-AA13-58214B0FF640}" type="datetimeFigureOut">
              <a:rPr lang="nl-NL" smtClean="0"/>
              <a:t>28-9-2022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7A0BA17-C06A-4E5B-A0B7-07555964BF54}" type="slidenum">
              <a:rPr lang="nl-NL" smtClean="0"/>
              <a:t>‹nr.›</a:t>
            </a:fld>
            <a:endParaRPr lang="nl-NL"/>
          </a:p>
        </p:txBody>
      </p:sp>
    </p:spTree>
    <p:extLst>
      <p:ext uri="{BB962C8B-B14F-4D97-AF65-F5344CB8AC3E}">
        <p14:creationId xmlns:p14="http://schemas.microsoft.com/office/powerpoint/2010/main" val="825534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nl-NL"/>
              <a:t>Klik om de stijl te bewerken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6029B6A-CBDC-4D87-AA13-58214B0FF640}" type="datetimeFigureOut">
              <a:rPr lang="nl-NL" smtClean="0"/>
              <a:t>28-9-2022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7A0BA17-C06A-4E5B-A0B7-07555964BF54}" type="slidenum">
              <a:rPr lang="nl-NL" smtClean="0"/>
              <a:t>‹nr.›</a:t>
            </a:fld>
            <a:endParaRPr lang="nl-NL"/>
          </a:p>
        </p:txBody>
      </p:sp>
    </p:spTree>
    <p:extLst>
      <p:ext uri="{BB962C8B-B14F-4D97-AF65-F5344CB8AC3E}">
        <p14:creationId xmlns:p14="http://schemas.microsoft.com/office/powerpoint/2010/main" val="2706495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6029B6A-CBDC-4D87-AA13-58214B0FF640}" type="datetimeFigureOut">
              <a:rPr lang="nl-NL" smtClean="0"/>
              <a:t>28-9-2022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7A0BA17-C06A-4E5B-A0B7-07555964BF54}" type="slidenum">
              <a:rPr lang="nl-NL" smtClean="0"/>
              <a:t>‹nr.›</a:t>
            </a:fld>
            <a:endParaRPr lang="nl-NL"/>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713961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nl-NL"/>
              <a:t>Klik om de stijl te bewerken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6029B6A-CBDC-4D87-AA13-58214B0FF640}" type="datetimeFigureOut">
              <a:rPr lang="nl-NL" smtClean="0"/>
              <a:t>28-9-2022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7A0BA17-C06A-4E5B-A0B7-07555964BF54}" type="slidenum">
              <a:rPr lang="nl-NL" smtClean="0"/>
              <a:t>‹nr.›</a:t>
            </a:fld>
            <a:endParaRPr lang="nl-NL"/>
          </a:p>
        </p:txBody>
      </p:sp>
    </p:spTree>
    <p:extLst>
      <p:ext uri="{BB962C8B-B14F-4D97-AF65-F5344CB8AC3E}">
        <p14:creationId xmlns:p14="http://schemas.microsoft.com/office/powerpoint/2010/main" val="177282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nl-NL"/>
              <a:t>Tekststijl van het model bewerken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6029B6A-CBDC-4D87-AA13-58214B0FF640}" type="datetimeFigureOut">
              <a:rPr lang="nl-NL" smtClean="0"/>
              <a:t>28-9-2022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7A0BA17-C06A-4E5B-A0B7-07555964BF54}" type="slidenum">
              <a:rPr lang="nl-NL" smtClean="0"/>
              <a:t>‹nr.›</a:t>
            </a:fld>
            <a:endParaRPr lang="nl-NL"/>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872901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nl-NL"/>
              <a:t>Klik om de stijl te bewerken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nl-NL"/>
              <a:t>Tekststijl van het model bewerken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6029B6A-CBDC-4D87-AA13-58214B0FF640}" type="datetimeFigureOut">
              <a:rPr lang="nl-NL" smtClean="0"/>
              <a:t>28-9-2022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7A0BA17-C06A-4E5B-A0B7-07555964BF54}" type="slidenum">
              <a:rPr lang="nl-NL" smtClean="0"/>
              <a:t>‹nr.›</a:t>
            </a:fld>
            <a:endParaRPr lang="nl-NL"/>
          </a:p>
        </p:txBody>
      </p:sp>
    </p:spTree>
    <p:extLst>
      <p:ext uri="{BB962C8B-B14F-4D97-AF65-F5344CB8AC3E}">
        <p14:creationId xmlns:p14="http://schemas.microsoft.com/office/powerpoint/2010/main" val="2517053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6029B6A-CBDC-4D87-AA13-58214B0FF640}" type="datetimeFigureOut">
              <a:rPr lang="nl-NL" smtClean="0"/>
              <a:t>28-9-2022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7A0BA17-C06A-4E5B-A0B7-07555964BF54}" type="slidenum">
              <a:rPr lang="nl-NL" smtClean="0"/>
              <a:t>‹nr.›</a:t>
            </a:fld>
            <a:endParaRPr lang="nl-NL"/>
          </a:p>
        </p:txBody>
      </p:sp>
    </p:spTree>
    <p:extLst>
      <p:ext uri="{BB962C8B-B14F-4D97-AF65-F5344CB8AC3E}">
        <p14:creationId xmlns:p14="http://schemas.microsoft.com/office/powerpoint/2010/main" val="2330821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6029B6A-CBDC-4D87-AA13-58214B0FF640}" type="datetimeFigureOut">
              <a:rPr lang="nl-NL" smtClean="0"/>
              <a:t>28-9-2022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7A0BA17-C06A-4E5B-A0B7-07555964BF54}" type="slidenum">
              <a:rPr lang="nl-NL" smtClean="0"/>
              <a:t>‹nr.›</a:t>
            </a:fld>
            <a:endParaRPr lang="nl-NL"/>
          </a:p>
        </p:txBody>
      </p:sp>
    </p:spTree>
    <p:extLst>
      <p:ext uri="{BB962C8B-B14F-4D97-AF65-F5344CB8AC3E}">
        <p14:creationId xmlns:p14="http://schemas.microsoft.com/office/powerpoint/2010/main" val="67652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nchor="ct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6029B6A-CBDC-4D87-AA13-58214B0FF640}" type="datetimeFigureOut">
              <a:rPr lang="nl-NL" smtClean="0"/>
              <a:t>28-9-2022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7A0BA17-C06A-4E5B-A0B7-07555964BF54}" type="slidenum">
              <a:rPr lang="nl-NL" smtClean="0"/>
              <a:t>‹nr.›</a:t>
            </a:fld>
            <a:endParaRPr lang="nl-NL"/>
          </a:p>
        </p:txBody>
      </p:sp>
    </p:spTree>
    <p:extLst>
      <p:ext uri="{BB962C8B-B14F-4D97-AF65-F5344CB8AC3E}">
        <p14:creationId xmlns:p14="http://schemas.microsoft.com/office/powerpoint/2010/main" val="517105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nl-NL"/>
              <a:t>Klik om de stijl te bewerken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6029B6A-CBDC-4D87-AA13-58214B0FF640}" type="datetimeFigureOut">
              <a:rPr lang="nl-NL" smtClean="0"/>
              <a:t>28-9-2022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7A0BA17-C06A-4E5B-A0B7-07555964BF54}" type="slidenum">
              <a:rPr lang="nl-NL" smtClean="0"/>
              <a:t>‹nr.›</a:t>
            </a:fld>
            <a:endParaRPr lang="nl-NL"/>
          </a:p>
        </p:txBody>
      </p:sp>
    </p:spTree>
    <p:extLst>
      <p:ext uri="{BB962C8B-B14F-4D97-AF65-F5344CB8AC3E}">
        <p14:creationId xmlns:p14="http://schemas.microsoft.com/office/powerpoint/2010/main" val="3474049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A6029B6A-CBDC-4D87-AA13-58214B0FF640}" type="datetimeFigureOut">
              <a:rPr lang="nl-NL" smtClean="0"/>
              <a:t>28-9-2022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7A0BA17-C06A-4E5B-A0B7-07555964BF54}" type="slidenum">
              <a:rPr lang="nl-NL" smtClean="0"/>
              <a:t>‹nr.›</a:t>
            </a:fld>
            <a:endParaRPr lang="nl-NL"/>
          </a:p>
        </p:txBody>
      </p:sp>
    </p:spTree>
    <p:extLst>
      <p:ext uri="{BB962C8B-B14F-4D97-AF65-F5344CB8AC3E}">
        <p14:creationId xmlns:p14="http://schemas.microsoft.com/office/powerpoint/2010/main" val="679966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A6029B6A-CBDC-4D87-AA13-58214B0FF640}" type="datetimeFigureOut">
              <a:rPr lang="nl-NL" smtClean="0"/>
              <a:t>28-9-2022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7A0BA17-C06A-4E5B-A0B7-07555964BF54}" type="slidenum">
              <a:rPr lang="nl-NL" smtClean="0"/>
              <a:t>‹nr.›</a:t>
            </a:fld>
            <a:endParaRPr lang="nl-NL"/>
          </a:p>
        </p:txBody>
      </p:sp>
    </p:spTree>
    <p:extLst>
      <p:ext uri="{BB962C8B-B14F-4D97-AF65-F5344CB8AC3E}">
        <p14:creationId xmlns:p14="http://schemas.microsoft.com/office/powerpoint/2010/main" val="1711979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A6029B6A-CBDC-4D87-AA13-58214B0FF640}" type="datetimeFigureOut">
              <a:rPr lang="nl-NL" smtClean="0"/>
              <a:t>28-9-2022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7A0BA17-C06A-4E5B-A0B7-07555964BF54}" type="slidenum">
              <a:rPr lang="nl-NL" smtClean="0"/>
              <a:t>‹nr.›</a:t>
            </a:fld>
            <a:endParaRPr lang="nl-NL"/>
          </a:p>
        </p:txBody>
      </p:sp>
    </p:spTree>
    <p:extLst>
      <p:ext uri="{BB962C8B-B14F-4D97-AF65-F5344CB8AC3E}">
        <p14:creationId xmlns:p14="http://schemas.microsoft.com/office/powerpoint/2010/main" val="420648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029B6A-CBDC-4D87-AA13-58214B0FF640}" type="datetimeFigureOut">
              <a:rPr lang="nl-NL" smtClean="0"/>
              <a:t>28-9-2022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7A0BA17-C06A-4E5B-A0B7-07555964BF54}" type="slidenum">
              <a:rPr lang="nl-NL" smtClean="0"/>
              <a:t>‹nr.›</a:t>
            </a:fld>
            <a:endParaRPr lang="nl-NL"/>
          </a:p>
        </p:txBody>
      </p:sp>
    </p:spTree>
    <p:extLst>
      <p:ext uri="{BB962C8B-B14F-4D97-AF65-F5344CB8AC3E}">
        <p14:creationId xmlns:p14="http://schemas.microsoft.com/office/powerpoint/2010/main" val="50977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nl-NL"/>
              <a:t>Klik om de stijl te bewerken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A6029B6A-CBDC-4D87-AA13-58214B0FF640}" type="datetimeFigureOut">
              <a:rPr lang="nl-NL" smtClean="0"/>
              <a:t>28-9-2022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7A0BA17-C06A-4E5B-A0B7-07555964BF54}" type="slidenum">
              <a:rPr lang="nl-NL" smtClean="0"/>
              <a:t>‹nr.›</a:t>
            </a:fld>
            <a:endParaRPr lang="nl-NL"/>
          </a:p>
        </p:txBody>
      </p:sp>
    </p:spTree>
    <p:extLst>
      <p:ext uri="{BB962C8B-B14F-4D97-AF65-F5344CB8AC3E}">
        <p14:creationId xmlns:p14="http://schemas.microsoft.com/office/powerpoint/2010/main" val="528928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nl-NL"/>
              <a:t>Klik om de stijl te bewerken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A6029B6A-CBDC-4D87-AA13-58214B0FF640}" type="datetimeFigureOut">
              <a:rPr lang="nl-NL" smtClean="0"/>
              <a:t>28-9-2022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7A0BA17-C06A-4E5B-A0B7-07555964BF54}" type="slidenum">
              <a:rPr lang="nl-NL" smtClean="0"/>
              <a:t>‹nr.›</a:t>
            </a:fld>
            <a:endParaRPr lang="nl-NL"/>
          </a:p>
        </p:txBody>
      </p:sp>
    </p:spTree>
    <p:extLst>
      <p:ext uri="{BB962C8B-B14F-4D97-AF65-F5344CB8AC3E}">
        <p14:creationId xmlns:p14="http://schemas.microsoft.com/office/powerpoint/2010/main" val="1264532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A6029B6A-CBDC-4D87-AA13-58214B0FF640}" type="datetimeFigureOut">
              <a:rPr lang="nl-NL" smtClean="0"/>
              <a:t>28-9-2022</a:t>
            </a:fld>
            <a:endParaRPr lang="nl-NL"/>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nl-NL"/>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27A0BA17-C06A-4E5B-A0B7-07555964BF54}" type="slidenum">
              <a:rPr lang="nl-NL" smtClean="0"/>
              <a:t>‹nr.›</a:t>
            </a:fld>
            <a:endParaRPr lang="nl-NL"/>
          </a:p>
        </p:txBody>
      </p:sp>
    </p:spTree>
    <p:extLst>
      <p:ext uri="{BB962C8B-B14F-4D97-AF65-F5344CB8AC3E}">
        <p14:creationId xmlns:p14="http://schemas.microsoft.com/office/powerpoint/2010/main" val="375588950"/>
      </p:ext>
    </p:extLst>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klimaatadaptatiebrabant.nl/ik-ben-professional/e-learning/inwoners-activeren-tot-klimaatadaptie/landingspagina"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video" Target="https://www.youtube.com/embed/6i9DHApQl1w"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684211" y="3822096"/>
            <a:ext cx="10245045" cy="1947333"/>
          </a:xfrm>
        </p:spPr>
        <p:txBody>
          <a:bodyPr/>
          <a:lstStyle/>
          <a:p>
            <a:r>
              <a:rPr lang="nl-NL" dirty="0">
                <a:solidFill>
                  <a:schemeClr val="bg1">
                    <a:lumMod val="65000"/>
                    <a:lumOff val="35000"/>
                  </a:schemeClr>
                </a:solidFill>
                <a:latin typeface="Futura Book" panose="020B0502020204020303" pitchFamily="34" charset="0"/>
                <a:cs typeface="Arial" panose="020B0604020202020204" pitchFamily="34" charset="0"/>
              </a:rPr>
              <a:t>Het stimuleren van </a:t>
            </a:r>
            <a:r>
              <a:rPr lang="nl-NL" dirty="0" err="1">
                <a:solidFill>
                  <a:schemeClr val="bg1">
                    <a:lumMod val="65000"/>
                    <a:lumOff val="35000"/>
                  </a:schemeClr>
                </a:solidFill>
                <a:latin typeface="Futura Book" panose="020B0502020204020303" pitchFamily="34" charset="0"/>
                <a:cs typeface="Arial" panose="020B0604020202020204" pitchFamily="34" charset="0"/>
              </a:rPr>
              <a:t>klimaatadaptief</a:t>
            </a:r>
            <a:r>
              <a:rPr lang="nl-NL" dirty="0">
                <a:solidFill>
                  <a:schemeClr val="bg1">
                    <a:lumMod val="65000"/>
                    <a:lumOff val="35000"/>
                  </a:schemeClr>
                </a:solidFill>
                <a:latin typeface="Futura Book" panose="020B0502020204020303" pitchFamily="34" charset="0"/>
                <a:cs typeface="Arial" panose="020B0604020202020204" pitchFamily="34" charset="0"/>
              </a:rPr>
              <a:t> gedrag bij inwoners</a:t>
            </a: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7" y="-18472"/>
            <a:ext cx="12208597" cy="1025236"/>
          </a:xfrm>
          <a:prstGeom prst="rect">
            <a:avLst/>
          </a:prstGeom>
        </p:spPr>
      </p:pic>
      <p:sp>
        <p:nvSpPr>
          <p:cNvPr id="9" name="Rechthoek 8"/>
          <p:cNvSpPr/>
          <p:nvPr/>
        </p:nvSpPr>
        <p:spPr>
          <a:xfrm>
            <a:off x="8530847" y="6398613"/>
            <a:ext cx="3517438" cy="369332"/>
          </a:xfrm>
          <a:prstGeom prst="rect">
            <a:avLst/>
          </a:prstGeom>
        </p:spPr>
        <p:txBody>
          <a:bodyPr wrap="none">
            <a:spAutoFit/>
          </a:bodyPr>
          <a:lstStyle/>
          <a:p>
            <a:r>
              <a:rPr lang="nl-NL" dirty="0">
                <a:solidFill>
                  <a:schemeClr val="bg1">
                    <a:lumMod val="65000"/>
                    <a:lumOff val="35000"/>
                  </a:schemeClr>
                </a:solidFill>
                <a:latin typeface="Futura Book" panose="020B0502020204020303" pitchFamily="34" charset="0"/>
              </a:rPr>
              <a:t>www.klimaatadaptatiebrabant.nl</a:t>
            </a:r>
          </a:p>
        </p:txBody>
      </p:sp>
      <p:sp>
        <p:nvSpPr>
          <p:cNvPr id="11" name="Tekstvak 10"/>
          <p:cNvSpPr txBox="1"/>
          <p:nvPr/>
        </p:nvSpPr>
        <p:spPr>
          <a:xfrm>
            <a:off x="684212" y="2754086"/>
            <a:ext cx="8828314" cy="830997"/>
          </a:xfrm>
          <a:prstGeom prst="rect">
            <a:avLst/>
          </a:prstGeom>
          <a:noFill/>
        </p:spPr>
        <p:txBody>
          <a:bodyPr wrap="square" rtlCol="0">
            <a:spAutoFit/>
          </a:bodyPr>
          <a:lstStyle/>
          <a:p>
            <a:r>
              <a:rPr lang="nl-NL" sz="4800" b="1" dirty="0">
                <a:solidFill>
                  <a:srgbClr val="DD0000"/>
                </a:solidFill>
                <a:latin typeface="Futura Book" panose="020B0502020204020303" pitchFamily="34" charset="0"/>
              </a:rPr>
              <a:t>Samenvatting e-</a:t>
            </a:r>
            <a:r>
              <a:rPr lang="nl-NL" sz="4800" b="1" dirty="0" err="1">
                <a:solidFill>
                  <a:srgbClr val="DD0000"/>
                </a:solidFill>
                <a:latin typeface="Futura Book" panose="020B0502020204020303" pitchFamily="34" charset="0"/>
              </a:rPr>
              <a:t>learning</a:t>
            </a:r>
            <a:endParaRPr lang="nl-NL" b="1" dirty="0">
              <a:solidFill>
                <a:srgbClr val="DD0000"/>
              </a:solidFill>
              <a:latin typeface="Futura Book" panose="020B0502020204020303" pitchFamily="34" charset="0"/>
            </a:endParaRPr>
          </a:p>
        </p:txBody>
      </p:sp>
    </p:spTree>
    <p:extLst>
      <p:ext uri="{BB962C8B-B14F-4D97-AF65-F5344CB8AC3E}">
        <p14:creationId xmlns:p14="http://schemas.microsoft.com/office/powerpoint/2010/main" val="3656633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760411" y="2190583"/>
            <a:ext cx="10561181" cy="3886200"/>
          </a:xfrm>
        </p:spPr>
        <p:txBody>
          <a:bodyPr>
            <a:normAutofit/>
          </a:bodyPr>
          <a:lstStyle/>
          <a:p>
            <a:pPr marL="342900" indent="-342900">
              <a:buClr>
                <a:schemeClr val="bg1">
                  <a:lumMod val="65000"/>
                  <a:lumOff val="35000"/>
                </a:schemeClr>
              </a:buClr>
              <a:buFont typeface="Arial" panose="020B0604020202020204" pitchFamily="34" charset="0"/>
              <a:buChar char="•"/>
            </a:pPr>
            <a:r>
              <a:rPr lang="nl-NL" sz="1800" dirty="0">
                <a:solidFill>
                  <a:schemeClr val="bg1">
                    <a:lumMod val="65000"/>
                    <a:lumOff val="35000"/>
                  </a:schemeClr>
                </a:solidFill>
                <a:latin typeface="Futura Book" panose="020B0502020204020303" pitchFamily="34" charset="0"/>
                <a:cs typeface="Arial" panose="020B0604020202020204" pitchFamily="34" charset="0"/>
              </a:rPr>
              <a:t>Juist voor de grote groep mensen die (nog) geen maatregelen neemt en zich lastig laat beïnvloeden</a:t>
            </a:r>
          </a:p>
          <a:p>
            <a:pPr marL="342900" indent="-342900">
              <a:buClr>
                <a:schemeClr val="bg1">
                  <a:lumMod val="65000"/>
                  <a:lumOff val="35000"/>
                </a:schemeClr>
              </a:buClr>
              <a:buFont typeface="Arial" panose="020B0604020202020204" pitchFamily="34" charset="0"/>
              <a:buChar char="•"/>
            </a:pPr>
            <a:r>
              <a:rPr lang="nl-NL" sz="1800" dirty="0">
                <a:solidFill>
                  <a:schemeClr val="bg1">
                    <a:lumMod val="65000"/>
                    <a:lumOff val="35000"/>
                  </a:schemeClr>
                </a:solidFill>
                <a:latin typeface="Futura Book" panose="020B0502020204020303" pitchFamily="34" charset="0"/>
                <a:cs typeface="Arial" panose="020B0604020202020204" pitchFamily="34" charset="0"/>
              </a:rPr>
              <a:t>Niet meer inwoners van bovenaf beïnvloeden / sturen (traditionele aanpak)</a:t>
            </a:r>
          </a:p>
          <a:p>
            <a:pPr marL="342900" indent="-342900">
              <a:buClr>
                <a:schemeClr val="bg1">
                  <a:lumMod val="65000"/>
                  <a:lumOff val="35000"/>
                </a:schemeClr>
              </a:buClr>
              <a:buFont typeface="Arial" panose="020B0604020202020204" pitchFamily="34" charset="0"/>
              <a:buChar char="•"/>
            </a:pPr>
            <a:r>
              <a:rPr lang="nl-NL" sz="1800" dirty="0">
                <a:solidFill>
                  <a:schemeClr val="bg1">
                    <a:lumMod val="65000"/>
                    <a:lumOff val="35000"/>
                  </a:schemeClr>
                </a:solidFill>
                <a:latin typeface="Futura Book" panose="020B0502020204020303" pitchFamily="34" charset="0"/>
                <a:cs typeface="Arial" panose="020B0604020202020204" pitchFamily="34" charset="0"/>
              </a:rPr>
              <a:t>Kijken wat leeft onder de inwoners</a:t>
            </a:r>
          </a:p>
          <a:p>
            <a:pPr marL="342900" indent="-342900">
              <a:buClr>
                <a:schemeClr val="bg1">
                  <a:lumMod val="65000"/>
                  <a:lumOff val="35000"/>
                </a:schemeClr>
              </a:buClr>
              <a:buFont typeface="Arial" panose="020B0604020202020204" pitchFamily="34" charset="0"/>
              <a:buChar char="•"/>
            </a:pPr>
            <a:r>
              <a:rPr lang="nl-NL" sz="1800" dirty="0">
                <a:solidFill>
                  <a:schemeClr val="bg1">
                    <a:lumMod val="65000"/>
                    <a:lumOff val="35000"/>
                  </a:schemeClr>
                </a:solidFill>
                <a:latin typeface="Futura Book" panose="020B0502020204020303" pitchFamily="34" charset="0"/>
                <a:cs typeface="Arial" panose="020B0604020202020204" pitchFamily="34" charset="0"/>
              </a:rPr>
              <a:t>Vooral luisteren</a:t>
            </a:r>
          </a:p>
          <a:p>
            <a:pPr marL="342900" indent="-342900">
              <a:buClr>
                <a:schemeClr val="bg1">
                  <a:lumMod val="65000"/>
                  <a:lumOff val="35000"/>
                </a:schemeClr>
              </a:buClr>
              <a:buFont typeface="Arial" panose="020B0604020202020204" pitchFamily="34" charset="0"/>
              <a:buChar char="•"/>
            </a:pPr>
            <a:r>
              <a:rPr lang="nl-NL" sz="1800" dirty="0">
                <a:solidFill>
                  <a:schemeClr val="bg1">
                    <a:lumMod val="65000"/>
                    <a:lumOff val="35000"/>
                  </a:schemeClr>
                </a:solidFill>
                <a:latin typeface="Futura Book" panose="020B0502020204020303" pitchFamily="34" charset="0"/>
                <a:cs typeface="Arial" panose="020B0604020202020204" pitchFamily="34" charset="0"/>
              </a:rPr>
              <a:t>Redenen ontdekken: waarom (nog) geen maatregelen genomen? Waar zitten knelpunten?</a:t>
            </a:r>
            <a:br>
              <a:rPr lang="nl-NL" sz="1800" dirty="0">
                <a:solidFill>
                  <a:schemeClr val="bg1">
                    <a:lumMod val="65000"/>
                    <a:lumOff val="35000"/>
                  </a:schemeClr>
                </a:solidFill>
                <a:latin typeface="Futura Book" panose="020B0502020204020303" pitchFamily="34" charset="0"/>
                <a:cs typeface="Arial" panose="020B0604020202020204" pitchFamily="34" charset="0"/>
              </a:rPr>
            </a:br>
            <a:r>
              <a:rPr lang="nl-NL" sz="1800" dirty="0">
                <a:solidFill>
                  <a:schemeClr val="bg1">
                    <a:lumMod val="65000"/>
                    <a:lumOff val="35000"/>
                  </a:schemeClr>
                </a:solidFill>
                <a:latin typeface="Futura Book" panose="020B0502020204020303" pitchFamily="34" charset="0"/>
                <a:cs typeface="Arial" panose="020B0604020202020204" pitchFamily="34" charset="0"/>
              </a:rPr>
              <a:t>Wat is de behoefte?</a:t>
            </a:r>
          </a:p>
          <a:p>
            <a:pPr marL="342900" indent="-342900">
              <a:buClr>
                <a:schemeClr val="bg1">
                  <a:lumMod val="65000"/>
                  <a:lumOff val="35000"/>
                </a:schemeClr>
              </a:buClr>
              <a:buFont typeface="Arial" panose="020B0604020202020204" pitchFamily="34" charset="0"/>
              <a:buChar char="•"/>
            </a:pPr>
            <a:r>
              <a:rPr lang="nl-NL" sz="1800" dirty="0">
                <a:solidFill>
                  <a:schemeClr val="bg1">
                    <a:lumMod val="65000"/>
                    <a:lumOff val="35000"/>
                  </a:schemeClr>
                </a:solidFill>
                <a:latin typeface="Futura Book" panose="020B0502020204020303" pitchFamily="34" charset="0"/>
                <a:cs typeface="Arial" panose="020B0604020202020204" pitchFamily="34" charset="0"/>
              </a:rPr>
              <a:t>Aansluiten op de behoefte van de inwoner met creatieve ideeën</a:t>
            </a:r>
          </a:p>
          <a:p>
            <a:pPr marL="342900" indent="-342900">
              <a:buClr>
                <a:schemeClr val="bg1">
                  <a:lumMod val="65000"/>
                  <a:lumOff val="35000"/>
                </a:schemeClr>
              </a:buClr>
              <a:buFont typeface="Arial" panose="020B0604020202020204" pitchFamily="34" charset="0"/>
              <a:buChar char="•"/>
            </a:pPr>
            <a:endParaRPr lang="nl-NL" dirty="0">
              <a:solidFill>
                <a:schemeClr val="bg1">
                  <a:lumMod val="65000"/>
                  <a:lumOff val="35000"/>
                </a:schemeClr>
              </a:solidFill>
              <a:latin typeface="Futura Book" panose="020B0502020204020303" pitchFamily="34" charset="0"/>
              <a:cs typeface="Arial" panose="020B0604020202020204" pitchFamily="34" charset="0"/>
            </a:endParaRPr>
          </a:p>
          <a:p>
            <a:pPr marL="342900" indent="-342900">
              <a:buClr>
                <a:schemeClr val="bg1">
                  <a:lumMod val="65000"/>
                  <a:lumOff val="35000"/>
                </a:schemeClr>
              </a:buClr>
              <a:buFont typeface="Arial" panose="020B0604020202020204" pitchFamily="34" charset="0"/>
              <a:buChar char="•"/>
            </a:pPr>
            <a:endParaRPr lang="nl-NL" dirty="0">
              <a:solidFill>
                <a:schemeClr val="bg1">
                  <a:lumMod val="65000"/>
                  <a:lumOff val="35000"/>
                </a:schemeClr>
              </a:solidFill>
              <a:latin typeface="Futura Book" panose="020B0502020204020303" pitchFamily="34" charset="0"/>
              <a:cs typeface="Arial" panose="020B0604020202020204" pitchFamily="34" charset="0"/>
            </a:endParaRPr>
          </a:p>
          <a:p>
            <a:pPr marL="342900" indent="-342900">
              <a:buClr>
                <a:schemeClr val="bg1">
                  <a:lumMod val="65000"/>
                  <a:lumOff val="35000"/>
                </a:schemeClr>
              </a:buClr>
              <a:buFont typeface="Arial" panose="020B0604020202020204" pitchFamily="34" charset="0"/>
              <a:buChar char="•"/>
            </a:pPr>
            <a:endParaRPr lang="nl-NL" sz="1800" dirty="0">
              <a:solidFill>
                <a:schemeClr val="tx1">
                  <a:lumMod val="75000"/>
                </a:schemeClr>
              </a:solidFill>
              <a:latin typeface="Futura Book" panose="020B0502020204020303" pitchFamily="34" charset="0"/>
              <a:cs typeface="Arial" panose="020B0604020202020204" pitchFamily="34" charset="0"/>
            </a:endParaRP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7" y="-18472"/>
            <a:ext cx="12208597" cy="1025236"/>
          </a:xfrm>
          <a:prstGeom prst="rect">
            <a:avLst/>
          </a:prstGeom>
        </p:spPr>
      </p:pic>
      <p:sp>
        <p:nvSpPr>
          <p:cNvPr id="9" name="Rechthoek 8"/>
          <p:cNvSpPr/>
          <p:nvPr/>
        </p:nvSpPr>
        <p:spPr>
          <a:xfrm>
            <a:off x="8530847" y="6398613"/>
            <a:ext cx="3517438" cy="369332"/>
          </a:xfrm>
          <a:prstGeom prst="rect">
            <a:avLst/>
          </a:prstGeom>
        </p:spPr>
        <p:txBody>
          <a:bodyPr wrap="none">
            <a:spAutoFit/>
          </a:bodyPr>
          <a:lstStyle/>
          <a:p>
            <a:r>
              <a:rPr lang="nl-NL" dirty="0">
                <a:solidFill>
                  <a:schemeClr val="bg1">
                    <a:lumMod val="65000"/>
                    <a:lumOff val="35000"/>
                  </a:schemeClr>
                </a:solidFill>
                <a:latin typeface="Futura Book" panose="020B0502020204020303" pitchFamily="34" charset="0"/>
              </a:rPr>
              <a:t>www.klimaatadaptatiebrabant.nl</a:t>
            </a:r>
          </a:p>
        </p:txBody>
      </p:sp>
      <p:sp>
        <p:nvSpPr>
          <p:cNvPr id="11" name="Tekstvak 10"/>
          <p:cNvSpPr txBox="1"/>
          <p:nvPr/>
        </p:nvSpPr>
        <p:spPr>
          <a:xfrm>
            <a:off x="684211" y="1306286"/>
            <a:ext cx="10184893" cy="584775"/>
          </a:xfrm>
          <a:prstGeom prst="rect">
            <a:avLst/>
          </a:prstGeom>
          <a:noFill/>
        </p:spPr>
        <p:txBody>
          <a:bodyPr wrap="square" rtlCol="0">
            <a:spAutoFit/>
          </a:bodyPr>
          <a:lstStyle/>
          <a:p>
            <a:r>
              <a:rPr lang="nl-NL" sz="3200" b="1" dirty="0">
                <a:solidFill>
                  <a:srgbClr val="DD0000"/>
                </a:solidFill>
                <a:latin typeface="Futura Book" panose="020B0502020204020303" pitchFamily="34" charset="0"/>
              </a:rPr>
              <a:t>Een nieuw perspectief: Design Thinking</a:t>
            </a:r>
          </a:p>
        </p:txBody>
      </p:sp>
    </p:spTree>
    <p:extLst>
      <p:ext uri="{BB962C8B-B14F-4D97-AF65-F5344CB8AC3E}">
        <p14:creationId xmlns:p14="http://schemas.microsoft.com/office/powerpoint/2010/main" val="1721517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760411" y="2190583"/>
            <a:ext cx="5623135" cy="3886200"/>
          </a:xfrm>
        </p:spPr>
        <p:txBody>
          <a:bodyPr>
            <a:normAutofit/>
          </a:bodyPr>
          <a:lstStyle/>
          <a:p>
            <a:pPr>
              <a:buClr>
                <a:schemeClr val="bg1">
                  <a:lumMod val="65000"/>
                  <a:lumOff val="35000"/>
                </a:schemeClr>
              </a:buClr>
            </a:pPr>
            <a:r>
              <a:rPr lang="nl-NL" b="1" dirty="0">
                <a:solidFill>
                  <a:schemeClr val="bg1">
                    <a:lumMod val="65000"/>
                    <a:lumOff val="35000"/>
                  </a:schemeClr>
                </a:solidFill>
                <a:latin typeface="Futura Book" panose="020B0502020204020303" pitchFamily="34" charset="0"/>
                <a:cs typeface="Arial" panose="020B0604020202020204" pitchFamily="34" charset="0"/>
              </a:rPr>
              <a:t>De kwekerij</a:t>
            </a:r>
          </a:p>
          <a:p>
            <a:pPr marL="342900" indent="-342900">
              <a:buClr>
                <a:schemeClr val="bg1">
                  <a:lumMod val="65000"/>
                  <a:lumOff val="35000"/>
                </a:schemeClr>
              </a:buClr>
              <a:buFont typeface="Arial" panose="020B0604020202020204" pitchFamily="34" charset="0"/>
              <a:buChar char="•"/>
            </a:pPr>
            <a:r>
              <a:rPr lang="nl-NL" sz="1800" dirty="0">
                <a:solidFill>
                  <a:schemeClr val="bg1">
                    <a:lumMod val="65000"/>
                    <a:lumOff val="35000"/>
                  </a:schemeClr>
                </a:solidFill>
                <a:latin typeface="Futura Book" panose="020B0502020204020303" pitchFamily="34" charset="0"/>
                <a:cs typeface="Arial" panose="020B0604020202020204" pitchFamily="34" charset="0"/>
              </a:rPr>
              <a:t>In de bouwfase van nieuwbouwwoningen werd er een inspiratietuin aangelegd: de kwekerij. Het werd een ontmoetingsplek waar bewoners struiken en bomen konden onderhouden en adopteren, om deze uiteindelijk te planten in hun eigen tuin.</a:t>
            </a:r>
          </a:p>
          <a:p>
            <a:pPr marL="342900" indent="-342900">
              <a:buClr>
                <a:schemeClr val="bg1">
                  <a:lumMod val="65000"/>
                  <a:lumOff val="35000"/>
                </a:schemeClr>
              </a:buClr>
              <a:buFont typeface="Arial" panose="020B0604020202020204" pitchFamily="34" charset="0"/>
              <a:buChar char="•"/>
            </a:pPr>
            <a:r>
              <a:rPr lang="nl-NL" sz="1800" dirty="0">
                <a:solidFill>
                  <a:schemeClr val="bg1">
                    <a:lumMod val="65000"/>
                    <a:lumOff val="35000"/>
                  </a:schemeClr>
                </a:solidFill>
                <a:latin typeface="Futura Book" panose="020B0502020204020303" pitchFamily="34" charset="0"/>
                <a:cs typeface="Arial" panose="020B0604020202020204" pitchFamily="34" charset="0"/>
              </a:rPr>
              <a:t>Het project trok uiteindelijk ook buurtbewoners aan die er al woonden.</a:t>
            </a:r>
          </a:p>
          <a:p>
            <a:pPr marL="342900" indent="-342900">
              <a:buClr>
                <a:schemeClr val="bg1">
                  <a:lumMod val="65000"/>
                  <a:lumOff val="35000"/>
                </a:schemeClr>
              </a:buClr>
              <a:buFont typeface="Arial" panose="020B0604020202020204" pitchFamily="34" charset="0"/>
              <a:buChar char="•"/>
            </a:pPr>
            <a:r>
              <a:rPr lang="nl-NL" sz="1800" dirty="0">
                <a:solidFill>
                  <a:schemeClr val="bg1">
                    <a:lumMod val="65000"/>
                    <a:lumOff val="35000"/>
                  </a:schemeClr>
                </a:solidFill>
                <a:latin typeface="Futura Book" panose="020B0502020204020303" pitchFamily="34" charset="0"/>
                <a:cs typeface="Arial" panose="020B0604020202020204" pitchFamily="34" charset="0"/>
              </a:rPr>
              <a:t>Het project zorgde voor meer vergroening van tuinen</a:t>
            </a:r>
          </a:p>
          <a:p>
            <a:pPr marL="342900" indent="-342900">
              <a:buClr>
                <a:schemeClr val="bg1">
                  <a:lumMod val="65000"/>
                  <a:lumOff val="35000"/>
                </a:schemeClr>
              </a:buClr>
              <a:buFont typeface="Arial" panose="020B0604020202020204" pitchFamily="34" charset="0"/>
              <a:buChar char="•"/>
            </a:pPr>
            <a:endParaRPr lang="nl-NL" dirty="0">
              <a:solidFill>
                <a:schemeClr val="bg1">
                  <a:lumMod val="65000"/>
                  <a:lumOff val="35000"/>
                </a:schemeClr>
              </a:solidFill>
              <a:latin typeface="Futura Book" panose="020B0502020204020303" pitchFamily="34" charset="0"/>
              <a:cs typeface="Arial" panose="020B0604020202020204" pitchFamily="34" charset="0"/>
            </a:endParaRPr>
          </a:p>
          <a:p>
            <a:pPr marL="342900" indent="-342900">
              <a:buClr>
                <a:schemeClr val="bg1">
                  <a:lumMod val="65000"/>
                  <a:lumOff val="35000"/>
                </a:schemeClr>
              </a:buClr>
              <a:buFont typeface="Arial" panose="020B0604020202020204" pitchFamily="34" charset="0"/>
              <a:buChar char="•"/>
            </a:pPr>
            <a:endParaRPr lang="nl-NL" sz="1800" dirty="0">
              <a:solidFill>
                <a:schemeClr val="tx1">
                  <a:lumMod val="75000"/>
                </a:schemeClr>
              </a:solidFill>
              <a:latin typeface="Futura Book" panose="020B0502020204020303" pitchFamily="34" charset="0"/>
              <a:cs typeface="Arial" panose="020B0604020202020204" pitchFamily="34" charset="0"/>
            </a:endParaRP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7" y="-18472"/>
            <a:ext cx="12208597" cy="1025236"/>
          </a:xfrm>
          <a:prstGeom prst="rect">
            <a:avLst/>
          </a:prstGeom>
        </p:spPr>
      </p:pic>
      <p:sp>
        <p:nvSpPr>
          <p:cNvPr id="9" name="Rechthoek 8"/>
          <p:cNvSpPr/>
          <p:nvPr/>
        </p:nvSpPr>
        <p:spPr>
          <a:xfrm>
            <a:off x="8530847" y="6398613"/>
            <a:ext cx="3517438" cy="369332"/>
          </a:xfrm>
          <a:prstGeom prst="rect">
            <a:avLst/>
          </a:prstGeom>
        </p:spPr>
        <p:txBody>
          <a:bodyPr wrap="none">
            <a:spAutoFit/>
          </a:bodyPr>
          <a:lstStyle/>
          <a:p>
            <a:r>
              <a:rPr lang="nl-NL" dirty="0">
                <a:solidFill>
                  <a:schemeClr val="bg1">
                    <a:lumMod val="65000"/>
                    <a:lumOff val="35000"/>
                  </a:schemeClr>
                </a:solidFill>
                <a:latin typeface="Futura Book" panose="020B0502020204020303" pitchFamily="34" charset="0"/>
              </a:rPr>
              <a:t>www.klimaatadaptatiebrabant.nl</a:t>
            </a:r>
          </a:p>
        </p:txBody>
      </p:sp>
      <p:sp>
        <p:nvSpPr>
          <p:cNvPr id="11" name="Tekstvak 10"/>
          <p:cNvSpPr txBox="1"/>
          <p:nvPr/>
        </p:nvSpPr>
        <p:spPr>
          <a:xfrm>
            <a:off x="684211" y="1306286"/>
            <a:ext cx="10184893" cy="584775"/>
          </a:xfrm>
          <a:prstGeom prst="rect">
            <a:avLst/>
          </a:prstGeom>
          <a:noFill/>
        </p:spPr>
        <p:txBody>
          <a:bodyPr wrap="square" rtlCol="0">
            <a:spAutoFit/>
          </a:bodyPr>
          <a:lstStyle/>
          <a:p>
            <a:r>
              <a:rPr lang="nl-NL" sz="3200" b="1" dirty="0">
                <a:solidFill>
                  <a:srgbClr val="DD0000"/>
                </a:solidFill>
                <a:latin typeface="Futura Book" panose="020B0502020204020303" pitchFamily="34" charset="0"/>
              </a:rPr>
              <a:t>Design Thinking: voorbeelden in Brabant</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0685" y="2190583"/>
            <a:ext cx="4052052" cy="2998406"/>
          </a:xfrm>
          <a:prstGeom prst="rect">
            <a:avLst/>
          </a:prstGeom>
        </p:spPr>
      </p:pic>
    </p:spTree>
    <p:extLst>
      <p:ext uri="{BB962C8B-B14F-4D97-AF65-F5344CB8AC3E}">
        <p14:creationId xmlns:p14="http://schemas.microsoft.com/office/powerpoint/2010/main" val="40089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760411" y="2190583"/>
            <a:ext cx="6675559" cy="3886200"/>
          </a:xfrm>
        </p:spPr>
        <p:txBody>
          <a:bodyPr>
            <a:normAutofit/>
          </a:bodyPr>
          <a:lstStyle/>
          <a:p>
            <a:pPr>
              <a:buClr>
                <a:schemeClr val="bg1">
                  <a:lumMod val="65000"/>
                  <a:lumOff val="35000"/>
                </a:schemeClr>
              </a:buClr>
            </a:pPr>
            <a:r>
              <a:rPr lang="nl-NL" b="1" dirty="0" err="1">
                <a:solidFill>
                  <a:schemeClr val="bg1">
                    <a:lumMod val="65000"/>
                    <a:lumOff val="35000"/>
                  </a:schemeClr>
                </a:solidFill>
                <a:latin typeface="Futura Book" panose="020B0502020204020303" pitchFamily="34" charset="0"/>
                <a:cs typeface="Arial" panose="020B0604020202020204" pitchFamily="34" charset="0"/>
              </a:rPr>
              <a:t>TuinZorg</a:t>
            </a:r>
            <a:endParaRPr lang="nl-NL" b="1" dirty="0">
              <a:solidFill>
                <a:schemeClr val="bg1">
                  <a:lumMod val="65000"/>
                  <a:lumOff val="35000"/>
                </a:schemeClr>
              </a:solidFill>
              <a:latin typeface="Futura Book" panose="020B0502020204020303" pitchFamily="34" charset="0"/>
              <a:cs typeface="Arial" panose="020B0604020202020204" pitchFamily="34" charset="0"/>
            </a:endParaRPr>
          </a:p>
          <a:p>
            <a:pPr marL="342900" indent="-342900">
              <a:buClr>
                <a:schemeClr val="bg1">
                  <a:lumMod val="65000"/>
                  <a:lumOff val="35000"/>
                </a:schemeClr>
              </a:buClr>
              <a:buFont typeface="Arial" panose="020B0604020202020204" pitchFamily="34" charset="0"/>
              <a:buChar char="•"/>
            </a:pPr>
            <a:r>
              <a:rPr lang="nl-NL" sz="1800" dirty="0">
                <a:solidFill>
                  <a:schemeClr val="bg1">
                    <a:lumMod val="65000"/>
                    <a:lumOff val="35000"/>
                  </a:schemeClr>
                </a:solidFill>
                <a:latin typeface="Futura Book" panose="020B0502020204020303" pitchFamily="34" charset="0"/>
                <a:cs typeface="Arial" panose="020B0604020202020204" pitchFamily="34" charset="0"/>
              </a:rPr>
              <a:t>Enerzijds hebben we mensen met weinig tijd en een voorkeur voor een onderhoudsvrije tuin. Anderzijds zijn er inwoners (denk aan senioren) die wel veel tijd hebben, erg van tuinieren houden en op zoek zijn naar een </a:t>
            </a:r>
            <a:r>
              <a:rPr lang="nl-NL" sz="1800" dirty="0" err="1">
                <a:solidFill>
                  <a:schemeClr val="bg1">
                    <a:lumMod val="65000"/>
                    <a:lumOff val="35000"/>
                  </a:schemeClr>
                </a:solidFill>
                <a:latin typeface="Futura Book" panose="020B0502020204020303" pitchFamily="34" charset="0"/>
                <a:cs typeface="Arial" panose="020B0604020202020204" pitchFamily="34" charset="0"/>
              </a:rPr>
              <a:t>daginvulling</a:t>
            </a:r>
            <a:r>
              <a:rPr lang="nl-NL" sz="1800" dirty="0">
                <a:solidFill>
                  <a:schemeClr val="bg1">
                    <a:lumMod val="65000"/>
                    <a:lumOff val="35000"/>
                  </a:schemeClr>
                </a:solidFill>
                <a:latin typeface="Futura Book" panose="020B0502020204020303" pitchFamily="34" charset="0"/>
                <a:cs typeface="Arial" panose="020B0604020202020204" pitchFamily="34" charset="0"/>
              </a:rPr>
              <a:t> en sociaal contact.</a:t>
            </a:r>
          </a:p>
          <a:p>
            <a:pPr marL="342900" indent="-342900">
              <a:buClr>
                <a:schemeClr val="bg1">
                  <a:lumMod val="65000"/>
                  <a:lumOff val="35000"/>
                </a:schemeClr>
              </a:buClr>
              <a:buFont typeface="Arial" panose="020B0604020202020204" pitchFamily="34" charset="0"/>
              <a:buChar char="•"/>
            </a:pPr>
            <a:r>
              <a:rPr lang="nl-NL" sz="1800" dirty="0">
                <a:solidFill>
                  <a:schemeClr val="bg1">
                    <a:lumMod val="65000"/>
                    <a:lumOff val="35000"/>
                  </a:schemeClr>
                </a:solidFill>
                <a:latin typeface="Futura Book" panose="020B0502020204020303" pitchFamily="34" charset="0"/>
                <a:cs typeface="Arial" panose="020B0604020202020204" pitchFamily="34" charset="0"/>
              </a:rPr>
              <a:t>Tuinzorg is een betaalbare hoveniersdienst die gerund wordt door senioren met veel plezier in tuinieren.</a:t>
            </a:r>
          </a:p>
          <a:p>
            <a:pPr marL="342900" indent="-342900">
              <a:buClr>
                <a:schemeClr val="bg1">
                  <a:lumMod val="65000"/>
                  <a:lumOff val="35000"/>
                </a:schemeClr>
              </a:buClr>
              <a:buFont typeface="Arial" panose="020B0604020202020204" pitchFamily="34" charset="0"/>
              <a:buChar char="•"/>
            </a:pPr>
            <a:r>
              <a:rPr lang="nl-NL" sz="1800" dirty="0">
                <a:solidFill>
                  <a:schemeClr val="bg1">
                    <a:lumMod val="65000"/>
                    <a:lumOff val="35000"/>
                  </a:schemeClr>
                </a:solidFill>
                <a:latin typeface="Futura Book" panose="020B0502020204020303" pitchFamily="34" charset="0"/>
                <a:cs typeface="Arial" panose="020B0604020202020204" pitchFamily="34" charset="0"/>
              </a:rPr>
              <a:t>Het project zorgt voor meer vergroening van tuinen</a:t>
            </a:r>
          </a:p>
          <a:p>
            <a:pPr marL="342900" indent="-342900">
              <a:buClr>
                <a:schemeClr val="bg1">
                  <a:lumMod val="65000"/>
                  <a:lumOff val="35000"/>
                </a:schemeClr>
              </a:buClr>
              <a:buFont typeface="Arial" panose="020B0604020202020204" pitchFamily="34" charset="0"/>
              <a:buChar char="•"/>
            </a:pPr>
            <a:endParaRPr lang="nl-NL" dirty="0">
              <a:solidFill>
                <a:schemeClr val="bg1">
                  <a:lumMod val="65000"/>
                  <a:lumOff val="35000"/>
                </a:schemeClr>
              </a:solidFill>
              <a:latin typeface="Futura Book" panose="020B0502020204020303" pitchFamily="34" charset="0"/>
              <a:cs typeface="Arial" panose="020B0604020202020204" pitchFamily="34" charset="0"/>
            </a:endParaRPr>
          </a:p>
          <a:p>
            <a:pPr marL="342900" indent="-342900">
              <a:buClr>
                <a:schemeClr val="bg1">
                  <a:lumMod val="65000"/>
                  <a:lumOff val="35000"/>
                </a:schemeClr>
              </a:buClr>
              <a:buFont typeface="Arial" panose="020B0604020202020204" pitchFamily="34" charset="0"/>
              <a:buChar char="•"/>
            </a:pPr>
            <a:endParaRPr lang="nl-NL" sz="1800" dirty="0">
              <a:solidFill>
                <a:schemeClr val="tx1">
                  <a:lumMod val="75000"/>
                </a:schemeClr>
              </a:solidFill>
              <a:latin typeface="Futura Book" panose="020B0502020204020303" pitchFamily="34" charset="0"/>
              <a:cs typeface="Arial" panose="020B0604020202020204" pitchFamily="34" charset="0"/>
            </a:endParaRP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7" y="-18472"/>
            <a:ext cx="12208597" cy="1025236"/>
          </a:xfrm>
          <a:prstGeom prst="rect">
            <a:avLst/>
          </a:prstGeom>
        </p:spPr>
      </p:pic>
      <p:sp>
        <p:nvSpPr>
          <p:cNvPr id="9" name="Rechthoek 8"/>
          <p:cNvSpPr/>
          <p:nvPr/>
        </p:nvSpPr>
        <p:spPr>
          <a:xfrm>
            <a:off x="8530847" y="6398613"/>
            <a:ext cx="3517438" cy="369332"/>
          </a:xfrm>
          <a:prstGeom prst="rect">
            <a:avLst/>
          </a:prstGeom>
        </p:spPr>
        <p:txBody>
          <a:bodyPr wrap="none">
            <a:spAutoFit/>
          </a:bodyPr>
          <a:lstStyle/>
          <a:p>
            <a:r>
              <a:rPr lang="nl-NL" dirty="0">
                <a:solidFill>
                  <a:schemeClr val="bg1">
                    <a:lumMod val="65000"/>
                    <a:lumOff val="35000"/>
                  </a:schemeClr>
                </a:solidFill>
                <a:latin typeface="Futura Book" panose="020B0502020204020303" pitchFamily="34" charset="0"/>
              </a:rPr>
              <a:t>www.klimaatadaptatiebrabant.nl</a:t>
            </a:r>
          </a:p>
        </p:txBody>
      </p:sp>
      <p:sp>
        <p:nvSpPr>
          <p:cNvPr id="11" name="Tekstvak 10"/>
          <p:cNvSpPr txBox="1"/>
          <p:nvPr/>
        </p:nvSpPr>
        <p:spPr>
          <a:xfrm>
            <a:off x="684211" y="1306286"/>
            <a:ext cx="10184893" cy="584775"/>
          </a:xfrm>
          <a:prstGeom prst="rect">
            <a:avLst/>
          </a:prstGeom>
          <a:noFill/>
        </p:spPr>
        <p:txBody>
          <a:bodyPr wrap="square" rtlCol="0">
            <a:spAutoFit/>
          </a:bodyPr>
          <a:lstStyle/>
          <a:p>
            <a:r>
              <a:rPr lang="nl-NL" sz="3200" b="1" dirty="0">
                <a:solidFill>
                  <a:srgbClr val="DD0000"/>
                </a:solidFill>
                <a:latin typeface="Futura Book" panose="020B0502020204020303" pitchFamily="34" charset="0"/>
              </a:rPr>
              <a:t>Design Thinking: voorbeelden in Brabant</a:t>
            </a: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4654" y="2387433"/>
            <a:ext cx="2584450" cy="3492500"/>
          </a:xfrm>
          <a:prstGeom prst="rect">
            <a:avLst/>
          </a:prstGeom>
        </p:spPr>
      </p:pic>
    </p:spTree>
    <p:extLst>
      <p:ext uri="{BB962C8B-B14F-4D97-AF65-F5344CB8AC3E}">
        <p14:creationId xmlns:p14="http://schemas.microsoft.com/office/powerpoint/2010/main" val="3487372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7" y="-18472"/>
            <a:ext cx="12315188" cy="1025236"/>
          </a:xfrm>
          <a:prstGeom prst="rect">
            <a:avLst/>
          </a:prstGeom>
        </p:spPr>
      </p:pic>
      <p:sp>
        <p:nvSpPr>
          <p:cNvPr id="9" name="Rechthoek 8"/>
          <p:cNvSpPr/>
          <p:nvPr/>
        </p:nvSpPr>
        <p:spPr>
          <a:xfrm>
            <a:off x="8530847" y="6398613"/>
            <a:ext cx="3517438" cy="369332"/>
          </a:xfrm>
          <a:prstGeom prst="rect">
            <a:avLst/>
          </a:prstGeom>
        </p:spPr>
        <p:txBody>
          <a:bodyPr wrap="none">
            <a:spAutoFit/>
          </a:bodyPr>
          <a:lstStyle/>
          <a:p>
            <a:r>
              <a:rPr lang="nl-NL" dirty="0">
                <a:solidFill>
                  <a:schemeClr val="bg1">
                    <a:lumMod val="65000"/>
                    <a:lumOff val="35000"/>
                  </a:schemeClr>
                </a:solidFill>
                <a:latin typeface="Futura Book" panose="020B0502020204020303" pitchFamily="34" charset="0"/>
              </a:rPr>
              <a:t>www.klimaatadaptatiebrabant.nl</a:t>
            </a:r>
          </a:p>
        </p:txBody>
      </p:sp>
      <p:sp>
        <p:nvSpPr>
          <p:cNvPr id="11" name="Tekstvak 10"/>
          <p:cNvSpPr txBox="1"/>
          <p:nvPr/>
        </p:nvSpPr>
        <p:spPr>
          <a:xfrm>
            <a:off x="684212" y="2754086"/>
            <a:ext cx="8828314" cy="830997"/>
          </a:xfrm>
          <a:prstGeom prst="rect">
            <a:avLst/>
          </a:prstGeom>
          <a:noFill/>
        </p:spPr>
        <p:txBody>
          <a:bodyPr wrap="square" rtlCol="0">
            <a:spAutoFit/>
          </a:bodyPr>
          <a:lstStyle/>
          <a:p>
            <a:r>
              <a:rPr lang="nl-NL" sz="4800" b="1" dirty="0">
                <a:solidFill>
                  <a:srgbClr val="DD0000"/>
                </a:solidFill>
                <a:latin typeface="Futura Book" panose="020B0502020204020303" pitchFamily="34" charset="0"/>
              </a:rPr>
              <a:t>Voor meer informatie:</a:t>
            </a:r>
            <a:endParaRPr lang="nl-NL" b="1" dirty="0">
              <a:solidFill>
                <a:srgbClr val="DD0000"/>
              </a:solidFill>
              <a:latin typeface="Futura Book" panose="020B0502020204020303" pitchFamily="34" charset="0"/>
            </a:endParaRPr>
          </a:p>
        </p:txBody>
      </p:sp>
      <p:sp>
        <p:nvSpPr>
          <p:cNvPr id="7" name="Ondertitel 2"/>
          <p:cNvSpPr>
            <a:spLocks noGrp="1"/>
          </p:cNvSpPr>
          <p:nvPr>
            <p:ph type="subTitle" idx="1"/>
          </p:nvPr>
        </p:nvSpPr>
        <p:spPr>
          <a:xfrm>
            <a:off x="684212" y="3820294"/>
            <a:ext cx="10245045" cy="1947333"/>
          </a:xfrm>
        </p:spPr>
        <p:txBody>
          <a:bodyPr>
            <a:normAutofit/>
          </a:bodyPr>
          <a:lstStyle/>
          <a:p>
            <a:r>
              <a:rPr lang="nl-NL" sz="4000" b="1" u="sng" dirty="0">
                <a:solidFill>
                  <a:schemeClr val="bg1">
                    <a:lumMod val="65000"/>
                    <a:lumOff val="35000"/>
                  </a:schemeClr>
                </a:solidFill>
                <a:latin typeface="Futura Book" panose="020B0502020204020303" pitchFamily="34" charset="0"/>
                <a:cs typeface="Arial" panose="020B0604020202020204" pitchFamily="34" charset="0"/>
                <a:hlinkClick r:id="rId3"/>
              </a:rPr>
              <a:t>Volg de e-</a:t>
            </a:r>
            <a:r>
              <a:rPr lang="nl-NL" sz="4000" b="1" u="sng" dirty="0" err="1">
                <a:solidFill>
                  <a:schemeClr val="bg1">
                    <a:lumMod val="65000"/>
                    <a:lumOff val="35000"/>
                  </a:schemeClr>
                </a:solidFill>
                <a:latin typeface="Futura Book" panose="020B0502020204020303" pitchFamily="34" charset="0"/>
                <a:cs typeface="Arial" panose="020B0604020202020204" pitchFamily="34" charset="0"/>
                <a:hlinkClick r:id="rId3"/>
              </a:rPr>
              <a:t>learning</a:t>
            </a:r>
            <a:endParaRPr lang="nl-NL" sz="4000" b="1" u="sng" dirty="0">
              <a:solidFill>
                <a:schemeClr val="bg1">
                  <a:lumMod val="65000"/>
                  <a:lumOff val="35000"/>
                </a:schemeClr>
              </a:solidFill>
              <a:latin typeface="Futura Book" panose="020B0502020204020303" pitchFamily="34" charset="0"/>
              <a:cs typeface="Arial" panose="020B0604020202020204" pitchFamily="34" charset="0"/>
            </a:endParaRPr>
          </a:p>
        </p:txBody>
      </p:sp>
    </p:spTree>
    <p:extLst>
      <p:ext uri="{BB962C8B-B14F-4D97-AF65-F5344CB8AC3E}">
        <p14:creationId xmlns:p14="http://schemas.microsoft.com/office/powerpoint/2010/main" val="3413389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97" y="-18472"/>
            <a:ext cx="12208597" cy="1025236"/>
          </a:xfrm>
          <a:prstGeom prst="rect">
            <a:avLst/>
          </a:prstGeom>
        </p:spPr>
      </p:pic>
      <p:sp>
        <p:nvSpPr>
          <p:cNvPr id="9" name="Rechthoek 8"/>
          <p:cNvSpPr/>
          <p:nvPr/>
        </p:nvSpPr>
        <p:spPr>
          <a:xfrm>
            <a:off x="8530847" y="6398613"/>
            <a:ext cx="3517438" cy="369332"/>
          </a:xfrm>
          <a:prstGeom prst="rect">
            <a:avLst/>
          </a:prstGeom>
        </p:spPr>
        <p:txBody>
          <a:bodyPr wrap="none">
            <a:spAutoFit/>
          </a:bodyPr>
          <a:lstStyle/>
          <a:p>
            <a:r>
              <a:rPr lang="nl-NL" dirty="0">
                <a:solidFill>
                  <a:schemeClr val="bg1">
                    <a:lumMod val="65000"/>
                    <a:lumOff val="35000"/>
                  </a:schemeClr>
                </a:solidFill>
                <a:latin typeface="Futura Book" panose="020B0502020204020303" pitchFamily="34" charset="0"/>
              </a:rPr>
              <a:t>www.klimaatadaptatiebrabant.nl</a:t>
            </a:r>
          </a:p>
        </p:txBody>
      </p:sp>
      <p:pic>
        <p:nvPicPr>
          <p:cNvPr id="4" name="6i9DHApQl1w"/>
          <p:cNvPicPr>
            <a:picLocks noRot="1" noChangeAspect="1"/>
          </p:cNvPicPr>
          <p:nvPr>
            <a:videoFile r:link="rId1"/>
          </p:nvPr>
        </p:nvPicPr>
        <p:blipFill>
          <a:blip r:embed="rId4"/>
          <a:stretch>
            <a:fillRect/>
          </a:stretch>
        </p:blipFill>
        <p:spPr>
          <a:xfrm>
            <a:off x="1856509" y="1537277"/>
            <a:ext cx="7970982" cy="4483677"/>
          </a:xfrm>
          <a:prstGeom prst="rect">
            <a:avLst/>
          </a:prstGeom>
        </p:spPr>
      </p:pic>
    </p:spTree>
    <p:extLst>
      <p:ext uri="{BB962C8B-B14F-4D97-AF65-F5344CB8AC3E}">
        <p14:creationId xmlns:p14="http://schemas.microsoft.com/office/powerpoint/2010/main" val="2186457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760412" y="2190583"/>
            <a:ext cx="10517188" cy="3886200"/>
          </a:xfrm>
        </p:spPr>
        <p:txBody>
          <a:bodyPr>
            <a:normAutofit/>
          </a:bodyPr>
          <a:lstStyle/>
          <a:p>
            <a:pPr>
              <a:buClr>
                <a:schemeClr val="bg1">
                  <a:lumMod val="65000"/>
                  <a:lumOff val="35000"/>
                </a:schemeClr>
              </a:buClr>
            </a:pPr>
            <a:r>
              <a:rPr lang="nl-NL" sz="1800" dirty="0">
                <a:solidFill>
                  <a:schemeClr val="bg1">
                    <a:lumMod val="65000"/>
                    <a:lumOff val="35000"/>
                  </a:schemeClr>
                </a:solidFill>
                <a:latin typeface="Futura Book" panose="020B0502020204020303" pitchFamily="34" charset="0"/>
                <a:cs typeface="Arial" panose="020B0604020202020204" pitchFamily="34" charset="0"/>
              </a:rPr>
              <a:t>Beperken risico’s:</a:t>
            </a:r>
          </a:p>
          <a:p>
            <a:pPr marL="342900" indent="-342900">
              <a:buClr>
                <a:schemeClr val="bg1">
                  <a:lumMod val="65000"/>
                  <a:lumOff val="35000"/>
                </a:schemeClr>
              </a:buClr>
              <a:buFont typeface="Arial" panose="020B0604020202020204" pitchFamily="34" charset="0"/>
              <a:buChar char="•"/>
            </a:pPr>
            <a:r>
              <a:rPr lang="nl-NL" sz="1800" dirty="0">
                <a:solidFill>
                  <a:schemeClr val="bg1">
                    <a:lumMod val="65000"/>
                    <a:lumOff val="35000"/>
                  </a:schemeClr>
                </a:solidFill>
                <a:latin typeface="Futura Book" panose="020B0502020204020303" pitchFamily="34" charset="0"/>
                <a:cs typeface="Arial" panose="020B0604020202020204" pitchFamily="34" charset="0"/>
              </a:rPr>
              <a:t>Droogte: verzakken bodem, natuurbranden, bezwijken veendijken, schade aan huizen, stroomuitval, mentale gezondheidsrisico’s door stress</a:t>
            </a:r>
          </a:p>
          <a:p>
            <a:pPr marL="342900" indent="-342900">
              <a:buClr>
                <a:schemeClr val="bg1">
                  <a:lumMod val="65000"/>
                  <a:lumOff val="35000"/>
                </a:schemeClr>
              </a:buClr>
              <a:buFont typeface="Arial" panose="020B0604020202020204" pitchFamily="34" charset="0"/>
              <a:buChar char="•"/>
            </a:pPr>
            <a:r>
              <a:rPr lang="nl-NL" sz="1800" dirty="0">
                <a:solidFill>
                  <a:schemeClr val="bg1">
                    <a:lumMod val="65000"/>
                    <a:lumOff val="35000"/>
                  </a:schemeClr>
                </a:solidFill>
                <a:latin typeface="Futura Book" panose="020B0502020204020303" pitchFamily="34" charset="0"/>
                <a:cs typeface="Arial" panose="020B0604020202020204" pitchFamily="34" charset="0"/>
              </a:rPr>
              <a:t>Extreme regenval: overstromingen, materiële schade, veiligheid van inwoners, mentale gezondheidsrisico’s door stress</a:t>
            </a:r>
          </a:p>
          <a:p>
            <a:pPr marL="342900" indent="-342900">
              <a:buClr>
                <a:schemeClr val="bg1">
                  <a:lumMod val="65000"/>
                  <a:lumOff val="35000"/>
                </a:schemeClr>
              </a:buClr>
              <a:buFont typeface="Arial" panose="020B0604020202020204" pitchFamily="34" charset="0"/>
              <a:buChar char="•"/>
            </a:pPr>
            <a:r>
              <a:rPr lang="nl-NL" sz="1800" dirty="0">
                <a:solidFill>
                  <a:schemeClr val="bg1">
                    <a:lumMod val="65000"/>
                    <a:lumOff val="35000"/>
                  </a:schemeClr>
                </a:solidFill>
                <a:latin typeface="Futura Book" panose="020B0502020204020303" pitchFamily="34" charset="0"/>
                <a:cs typeface="Arial" panose="020B0604020202020204" pitchFamily="34" charset="0"/>
              </a:rPr>
              <a:t>Hitte: stijgende temperatuur, meer hittegolven, bestrating houdt warmte vast, risico’s gezondheid (luchtwegklachten, huidkanker, infectieziekten, hittesterfte, mentale gezondheid door stress)</a:t>
            </a:r>
          </a:p>
          <a:p>
            <a:pPr marL="342900" indent="-342900">
              <a:buClr>
                <a:schemeClr val="bg1">
                  <a:lumMod val="65000"/>
                  <a:lumOff val="35000"/>
                </a:schemeClr>
              </a:buClr>
              <a:buFont typeface="Arial" panose="020B0604020202020204" pitchFamily="34" charset="0"/>
              <a:buChar char="•"/>
            </a:pPr>
            <a:endParaRPr lang="nl-NL" sz="1800" dirty="0">
              <a:solidFill>
                <a:schemeClr val="bg1">
                  <a:lumMod val="65000"/>
                  <a:lumOff val="35000"/>
                </a:schemeClr>
              </a:solidFill>
              <a:latin typeface="Futura Book" panose="020B0502020204020303" pitchFamily="34" charset="0"/>
              <a:cs typeface="Arial" panose="020B0604020202020204" pitchFamily="34" charset="0"/>
            </a:endParaRPr>
          </a:p>
          <a:p>
            <a:pPr>
              <a:buClr>
                <a:schemeClr val="bg1">
                  <a:lumMod val="65000"/>
                  <a:lumOff val="35000"/>
                </a:schemeClr>
              </a:buClr>
            </a:pPr>
            <a:r>
              <a:rPr lang="nl-NL" sz="1800" dirty="0">
                <a:solidFill>
                  <a:schemeClr val="bg1">
                    <a:lumMod val="65000"/>
                    <a:lumOff val="35000"/>
                  </a:schemeClr>
                </a:solidFill>
                <a:latin typeface="Futura Book" panose="020B0502020204020303" pitchFamily="34" charset="0"/>
                <a:cs typeface="Arial" panose="020B0604020202020204" pitchFamily="34" charset="0"/>
                <a:sym typeface="Wingdings" panose="05000000000000000000" pitchFamily="2" charset="2"/>
              </a:rPr>
              <a:t> Onevenredige verdeling van de risico’s over de bevolking</a:t>
            </a:r>
            <a:endParaRPr lang="nl-NL" sz="1800" dirty="0">
              <a:solidFill>
                <a:schemeClr val="bg1">
                  <a:lumMod val="65000"/>
                  <a:lumOff val="35000"/>
                </a:schemeClr>
              </a:solidFill>
              <a:latin typeface="Futura Book" panose="020B0502020204020303" pitchFamily="34" charset="0"/>
              <a:cs typeface="Arial" panose="020B0604020202020204" pitchFamily="34" charset="0"/>
            </a:endParaRP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7" y="-18472"/>
            <a:ext cx="12208597" cy="1025236"/>
          </a:xfrm>
          <a:prstGeom prst="rect">
            <a:avLst/>
          </a:prstGeom>
        </p:spPr>
      </p:pic>
      <p:sp>
        <p:nvSpPr>
          <p:cNvPr id="9" name="Rechthoek 8"/>
          <p:cNvSpPr/>
          <p:nvPr/>
        </p:nvSpPr>
        <p:spPr>
          <a:xfrm>
            <a:off x="8530847" y="6398613"/>
            <a:ext cx="3517438" cy="369332"/>
          </a:xfrm>
          <a:prstGeom prst="rect">
            <a:avLst/>
          </a:prstGeom>
        </p:spPr>
        <p:txBody>
          <a:bodyPr wrap="none">
            <a:spAutoFit/>
          </a:bodyPr>
          <a:lstStyle/>
          <a:p>
            <a:r>
              <a:rPr lang="nl-NL" dirty="0">
                <a:solidFill>
                  <a:schemeClr val="bg1">
                    <a:lumMod val="65000"/>
                    <a:lumOff val="35000"/>
                  </a:schemeClr>
                </a:solidFill>
                <a:latin typeface="Futura Book" panose="020B0502020204020303" pitchFamily="34" charset="0"/>
              </a:rPr>
              <a:t>www.klimaatadaptatiebrabant.nl</a:t>
            </a:r>
          </a:p>
        </p:txBody>
      </p:sp>
      <p:sp>
        <p:nvSpPr>
          <p:cNvPr id="11" name="Tekstvak 10"/>
          <p:cNvSpPr txBox="1"/>
          <p:nvPr/>
        </p:nvSpPr>
        <p:spPr>
          <a:xfrm>
            <a:off x="684212" y="1306286"/>
            <a:ext cx="8828314" cy="584775"/>
          </a:xfrm>
          <a:prstGeom prst="rect">
            <a:avLst/>
          </a:prstGeom>
          <a:noFill/>
        </p:spPr>
        <p:txBody>
          <a:bodyPr wrap="square" rtlCol="0">
            <a:spAutoFit/>
          </a:bodyPr>
          <a:lstStyle/>
          <a:p>
            <a:r>
              <a:rPr lang="nl-NL" sz="3200" b="1" dirty="0">
                <a:solidFill>
                  <a:srgbClr val="DD0000"/>
                </a:solidFill>
                <a:latin typeface="Futura Book" panose="020B0502020204020303" pitchFamily="34" charset="0"/>
              </a:rPr>
              <a:t>Waarom inwoners activeren?</a:t>
            </a:r>
          </a:p>
        </p:txBody>
      </p:sp>
    </p:spTree>
    <p:extLst>
      <p:ext uri="{BB962C8B-B14F-4D97-AF65-F5344CB8AC3E}">
        <p14:creationId xmlns:p14="http://schemas.microsoft.com/office/powerpoint/2010/main" val="1352923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7" y="-18472"/>
            <a:ext cx="12208597" cy="1025236"/>
          </a:xfrm>
          <a:prstGeom prst="rect">
            <a:avLst/>
          </a:prstGeom>
        </p:spPr>
      </p:pic>
      <p:sp>
        <p:nvSpPr>
          <p:cNvPr id="9" name="Rechthoek 8"/>
          <p:cNvSpPr/>
          <p:nvPr/>
        </p:nvSpPr>
        <p:spPr>
          <a:xfrm>
            <a:off x="8530847" y="6398613"/>
            <a:ext cx="3517438" cy="369332"/>
          </a:xfrm>
          <a:prstGeom prst="rect">
            <a:avLst/>
          </a:prstGeom>
        </p:spPr>
        <p:txBody>
          <a:bodyPr wrap="none">
            <a:spAutoFit/>
          </a:bodyPr>
          <a:lstStyle/>
          <a:p>
            <a:r>
              <a:rPr lang="nl-NL" dirty="0">
                <a:solidFill>
                  <a:schemeClr val="bg1">
                    <a:lumMod val="65000"/>
                    <a:lumOff val="35000"/>
                  </a:schemeClr>
                </a:solidFill>
                <a:latin typeface="Futura Book" panose="020B0502020204020303" pitchFamily="34" charset="0"/>
              </a:rPr>
              <a:t>www.klimaatadaptatiebrabant.nl</a:t>
            </a:r>
          </a:p>
        </p:txBody>
      </p:sp>
      <p:sp>
        <p:nvSpPr>
          <p:cNvPr id="11" name="Tekstvak 10"/>
          <p:cNvSpPr txBox="1"/>
          <p:nvPr/>
        </p:nvSpPr>
        <p:spPr>
          <a:xfrm>
            <a:off x="684212" y="1306286"/>
            <a:ext cx="8828314" cy="584775"/>
          </a:xfrm>
          <a:prstGeom prst="rect">
            <a:avLst/>
          </a:prstGeom>
          <a:noFill/>
        </p:spPr>
        <p:txBody>
          <a:bodyPr wrap="square" rtlCol="0">
            <a:spAutoFit/>
          </a:bodyPr>
          <a:lstStyle/>
          <a:p>
            <a:r>
              <a:rPr lang="nl-NL" sz="3200" b="1" dirty="0">
                <a:solidFill>
                  <a:srgbClr val="DD0000"/>
                </a:solidFill>
                <a:latin typeface="Futura Book" panose="020B0502020204020303" pitchFamily="34" charset="0"/>
              </a:rPr>
              <a:t>Voorbeelden van maatregelen</a:t>
            </a:r>
          </a:p>
        </p:txBody>
      </p:sp>
      <p:pic>
        <p:nvPicPr>
          <p:cNvPr id="3074" name="Picture 2" descr="https://www.klimaatadaptatiebrabant.nl/l/nl/library/download/urn:uuid:f4a6ff78-ced0-4a1c-8368-b99414d70aa4/Infographic_regenhitte_1.jpg?width=1000&amp;height=1133&amp;ex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183" y="1891061"/>
            <a:ext cx="3684396" cy="417442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www.klimaatadaptatiebrabant.nl/l/nl/library/download/urn:uuid:45144f17-b75b-479d-9e9b-420c470de743/Infographic_regenhitte_2.jpg?width=1000&amp;height=1133&amp;ex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7255" y="1891062"/>
            <a:ext cx="3684396" cy="417442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www.klimaatadaptatiebrabant.nl/l/nl/library/download/urn:uuid:7b93adb7-647a-4cae-bae1-01bf38801054/Infographic_regenhitte_3.jpg?width=1000&amp;height=1133&amp;ex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16327" y="1891061"/>
            <a:ext cx="3684397" cy="4174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508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760411" y="2190583"/>
            <a:ext cx="10561181" cy="3886200"/>
          </a:xfrm>
        </p:spPr>
        <p:txBody>
          <a:bodyPr>
            <a:normAutofit fontScale="92500" lnSpcReduction="10000"/>
          </a:bodyPr>
          <a:lstStyle/>
          <a:p>
            <a:pPr marL="342900" indent="-342900">
              <a:buClr>
                <a:schemeClr val="bg1">
                  <a:lumMod val="65000"/>
                  <a:lumOff val="35000"/>
                </a:schemeClr>
              </a:buClr>
              <a:buFont typeface="Arial" panose="020B0604020202020204" pitchFamily="34" charset="0"/>
              <a:buChar char="•"/>
            </a:pPr>
            <a:r>
              <a:rPr lang="nl-NL" dirty="0">
                <a:solidFill>
                  <a:schemeClr val="bg1">
                    <a:lumMod val="65000"/>
                    <a:lumOff val="35000"/>
                  </a:schemeClr>
                </a:solidFill>
                <a:latin typeface="Futura Book" panose="020B0502020204020303" pitchFamily="34" charset="0"/>
                <a:cs typeface="Arial" panose="020B0604020202020204" pitchFamily="34" charset="0"/>
              </a:rPr>
              <a:t>Geloof </a:t>
            </a:r>
            <a:r>
              <a:rPr lang="nl-NL" sz="1800" dirty="0">
                <a:solidFill>
                  <a:schemeClr val="tx1">
                    <a:lumMod val="75000"/>
                  </a:schemeClr>
                </a:solidFill>
                <a:latin typeface="Futura Book" panose="020B0502020204020303" pitchFamily="34" charset="0"/>
                <a:cs typeface="Arial" panose="020B0604020202020204" pitchFamily="34" charset="0"/>
              </a:rPr>
              <a:t>overtuiging dat klimaatverandering bestaat/een probleem is</a:t>
            </a:r>
          </a:p>
          <a:p>
            <a:pPr marL="342900" indent="-342900">
              <a:buClr>
                <a:schemeClr val="bg1">
                  <a:lumMod val="65000"/>
                  <a:lumOff val="35000"/>
                </a:schemeClr>
              </a:buClr>
              <a:buFont typeface="Arial" panose="020B0604020202020204" pitchFamily="34" charset="0"/>
              <a:buChar char="•"/>
            </a:pPr>
            <a:r>
              <a:rPr lang="nl-NL" dirty="0">
                <a:solidFill>
                  <a:schemeClr val="bg1">
                    <a:lumMod val="65000"/>
                    <a:lumOff val="35000"/>
                  </a:schemeClr>
                </a:solidFill>
                <a:latin typeface="Futura Book" panose="020B0502020204020303" pitchFamily="34" charset="0"/>
                <a:cs typeface="Arial" panose="020B0604020202020204" pitchFamily="34" charset="0"/>
              </a:rPr>
              <a:t>Kennis </a:t>
            </a:r>
            <a:r>
              <a:rPr lang="nl-NL" sz="1800" dirty="0">
                <a:solidFill>
                  <a:schemeClr val="tx1">
                    <a:lumMod val="75000"/>
                  </a:schemeClr>
                </a:solidFill>
                <a:latin typeface="Futura Book" panose="020B0502020204020303" pitchFamily="34" charset="0"/>
                <a:cs typeface="Arial" panose="020B0604020202020204" pitchFamily="34" charset="0"/>
              </a:rPr>
              <a:t>van klimaatverandering, van maatregelen, en van ondersteunende mogelijkheden</a:t>
            </a:r>
          </a:p>
          <a:p>
            <a:pPr marL="342900" indent="-342900">
              <a:buClr>
                <a:schemeClr val="bg1">
                  <a:lumMod val="65000"/>
                  <a:lumOff val="35000"/>
                </a:schemeClr>
              </a:buClr>
              <a:buFont typeface="Arial" panose="020B0604020202020204" pitchFamily="34" charset="0"/>
              <a:buChar char="•"/>
            </a:pPr>
            <a:r>
              <a:rPr lang="nl-NL" dirty="0">
                <a:solidFill>
                  <a:schemeClr val="bg1">
                    <a:lumMod val="65000"/>
                    <a:lumOff val="35000"/>
                  </a:schemeClr>
                </a:solidFill>
                <a:latin typeface="Futura Book" panose="020B0502020204020303" pitchFamily="34" charset="0"/>
                <a:cs typeface="Arial" panose="020B0604020202020204" pitchFamily="34" charset="0"/>
              </a:rPr>
              <a:t>Gevoel </a:t>
            </a:r>
            <a:r>
              <a:rPr lang="nl-NL" sz="1800" dirty="0">
                <a:solidFill>
                  <a:schemeClr val="tx1">
                    <a:lumMod val="75000"/>
                  </a:schemeClr>
                </a:solidFill>
                <a:latin typeface="Futura Book" panose="020B0502020204020303" pitchFamily="34" charset="0"/>
                <a:cs typeface="Arial" panose="020B0604020202020204" pitchFamily="34" charset="0"/>
              </a:rPr>
              <a:t>bijv. bezorgdheid of een verantwoordelijkheidsgevoel</a:t>
            </a:r>
          </a:p>
          <a:p>
            <a:pPr marL="342900" indent="-342900">
              <a:buClr>
                <a:schemeClr val="bg1">
                  <a:lumMod val="65000"/>
                  <a:lumOff val="35000"/>
                </a:schemeClr>
              </a:buClr>
              <a:buFont typeface="Arial" panose="020B0604020202020204" pitchFamily="34" charset="0"/>
              <a:buChar char="•"/>
            </a:pPr>
            <a:r>
              <a:rPr lang="nl-NL" dirty="0">
                <a:solidFill>
                  <a:schemeClr val="bg1">
                    <a:lumMod val="65000"/>
                    <a:lumOff val="35000"/>
                  </a:schemeClr>
                </a:solidFill>
                <a:latin typeface="Futura Book" panose="020B0502020204020303" pitchFamily="34" charset="0"/>
                <a:cs typeface="Arial" panose="020B0604020202020204" pitchFamily="34" charset="0"/>
              </a:rPr>
              <a:t>Handelingsperspectief </a:t>
            </a:r>
            <a:r>
              <a:rPr lang="nl-NL" sz="1800" dirty="0">
                <a:solidFill>
                  <a:schemeClr val="tx1">
                    <a:lumMod val="75000"/>
                  </a:schemeClr>
                </a:solidFill>
                <a:latin typeface="Futura Book" panose="020B0502020204020303" pitchFamily="34" charset="0"/>
                <a:cs typeface="Arial" panose="020B0604020202020204" pitchFamily="34" charset="0"/>
              </a:rPr>
              <a:t>denken inwoners dat ze een maatregel kunnen uitvoeren + zijn ze overtuigd van het effect</a:t>
            </a:r>
          </a:p>
          <a:p>
            <a:pPr marL="342900" indent="-342900">
              <a:buClr>
                <a:schemeClr val="bg1">
                  <a:lumMod val="65000"/>
                  <a:lumOff val="35000"/>
                </a:schemeClr>
              </a:buClr>
              <a:buFont typeface="Arial" panose="020B0604020202020204" pitchFamily="34" charset="0"/>
              <a:buChar char="•"/>
            </a:pPr>
            <a:r>
              <a:rPr lang="nl-NL" dirty="0">
                <a:solidFill>
                  <a:schemeClr val="bg1">
                    <a:lumMod val="65000"/>
                    <a:lumOff val="35000"/>
                  </a:schemeClr>
                </a:solidFill>
                <a:latin typeface="Futura Book" panose="020B0502020204020303" pitchFamily="34" charset="0"/>
                <a:cs typeface="Arial" panose="020B0604020202020204" pitchFamily="34" charset="0"/>
              </a:rPr>
              <a:t>Investering </a:t>
            </a:r>
            <a:r>
              <a:rPr lang="nl-NL" sz="1800" dirty="0">
                <a:solidFill>
                  <a:schemeClr val="tx1">
                    <a:lumMod val="75000"/>
                  </a:schemeClr>
                </a:solidFill>
                <a:latin typeface="Futura Book" panose="020B0502020204020303" pitchFamily="34" charset="0"/>
                <a:cs typeface="Arial" panose="020B0604020202020204" pitchFamily="34" charset="0"/>
              </a:rPr>
              <a:t>tijd, energie, financiële kosten en/of inleveren van ruimte of esthetiek</a:t>
            </a:r>
          </a:p>
          <a:p>
            <a:pPr marL="342900" indent="-342900">
              <a:buClr>
                <a:schemeClr val="bg1">
                  <a:lumMod val="65000"/>
                  <a:lumOff val="35000"/>
                </a:schemeClr>
              </a:buClr>
              <a:buFont typeface="Arial" panose="020B0604020202020204" pitchFamily="34" charset="0"/>
              <a:buChar char="•"/>
            </a:pPr>
            <a:r>
              <a:rPr lang="nl-NL" dirty="0">
                <a:solidFill>
                  <a:schemeClr val="bg1">
                    <a:lumMod val="65000"/>
                    <a:lumOff val="35000"/>
                  </a:schemeClr>
                </a:solidFill>
                <a:latin typeface="Futura Book" panose="020B0502020204020303" pitchFamily="34" charset="0"/>
                <a:cs typeface="Arial" panose="020B0604020202020204" pitchFamily="34" charset="0"/>
              </a:rPr>
              <a:t>Risicoperceptie </a:t>
            </a:r>
            <a:r>
              <a:rPr lang="nl-NL" sz="1800" dirty="0">
                <a:solidFill>
                  <a:schemeClr val="tx1">
                    <a:lumMod val="75000"/>
                  </a:schemeClr>
                </a:solidFill>
                <a:latin typeface="Futura Book" panose="020B0502020204020303" pitchFamily="34" charset="0"/>
                <a:cs typeface="Arial" panose="020B0604020202020204" pitchFamily="34" charset="0"/>
              </a:rPr>
              <a:t>hebben inwoners het gevoel dat zij risico lopen op schade + hoe groot schatten zij de schade in</a:t>
            </a:r>
          </a:p>
          <a:p>
            <a:pPr marL="342900" indent="-342900">
              <a:buClr>
                <a:schemeClr val="bg1">
                  <a:lumMod val="65000"/>
                  <a:lumOff val="35000"/>
                </a:schemeClr>
              </a:buClr>
              <a:buFont typeface="Arial" panose="020B0604020202020204" pitchFamily="34" charset="0"/>
              <a:buChar char="•"/>
            </a:pPr>
            <a:r>
              <a:rPr lang="nl-NL" dirty="0">
                <a:solidFill>
                  <a:schemeClr val="bg1">
                    <a:lumMod val="65000"/>
                    <a:lumOff val="35000"/>
                  </a:schemeClr>
                </a:solidFill>
                <a:latin typeface="Futura Book" panose="020B0502020204020303" pitchFamily="34" charset="0"/>
                <a:cs typeface="Arial" panose="020B0604020202020204" pitchFamily="34" charset="0"/>
              </a:rPr>
              <a:t>Sociale omgeving </a:t>
            </a:r>
            <a:r>
              <a:rPr lang="nl-NL" sz="1800" dirty="0">
                <a:solidFill>
                  <a:schemeClr val="tx1">
                    <a:lumMod val="75000"/>
                  </a:schemeClr>
                </a:solidFill>
                <a:latin typeface="Futura Book" panose="020B0502020204020303" pitchFamily="34" charset="0"/>
                <a:cs typeface="Arial" panose="020B0604020202020204" pitchFamily="34" charset="0"/>
              </a:rPr>
              <a:t>denken inwoners dat anderen hun gedrag goedkeuren + vanuit een gevoel van ‘we doen het samen’.</a:t>
            </a:r>
          </a:p>
          <a:p>
            <a:pPr marL="342900" indent="-342900">
              <a:buClr>
                <a:schemeClr val="bg1">
                  <a:lumMod val="65000"/>
                  <a:lumOff val="35000"/>
                </a:schemeClr>
              </a:buClr>
              <a:buFont typeface="Arial" panose="020B0604020202020204" pitchFamily="34" charset="0"/>
              <a:buChar char="•"/>
            </a:pPr>
            <a:r>
              <a:rPr lang="nl-NL" dirty="0">
                <a:solidFill>
                  <a:schemeClr val="bg1">
                    <a:lumMod val="65000"/>
                    <a:lumOff val="35000"/>
                  </a:schemeClr>
                </a:solidFill>
                <a:latin typeface="Futura Book" panose="020B0502020204020303" pitchFamily="34" charset="0"/>
                <a:cs typeface="Arial" panose="020B0604020202020204" pitchFamily="34" charset="0"/>
              </a:rPr>
              <a:t>Regelgeving </a:t>
            </a:r>
            <a:r>
              <a:rPr lang="nl-NL" sz="1800" dirty="0">
                <a:solidFill>
                  <a:schemeClr val="tx1">
                    <a:lumMod val="75000"/>
                  </a:schemeClr>
                </a:solidFill>
                <a:latin typeface="Futura Book" panose="020B0502020204020303" pitchFamily="34" charset="0"/>
                <a:cs typeface="Arial" panose="020B0604020202020204" pitchFamily="34" charset="0"/>
              </a:rPr>
              <a:t>helder bij inwoners + consistentie op verschillende bestuurslagen.</a:t>
            </a: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7" y="-18472"/>
            <a:ext cx="12208597" cy="1025236"/>
          </a:xfrm>
          <a:prstGeom prst="rect">
            <a:avLst/>
          </a:prstGeom>
        </p:spPr>
      </p:pic>
      <p:sp>
        <p:nvSpPr>
          <p:cNvPr id="9" name="Rechthoek 8"/>
          <p:cNvSpPr/>
          <p:nvPr/>
        </p:nvSpPr>
        <p:spPr>
          <a:xfrm>
            <a:off x="8530847" y="6398613"/>
            <a:ext cx="3517438" cy="369332"/>
          </a:xfrm>
          <a:prstGeom prst="rect">
            <a:avLst/>
          </a:prstGeom>
        </p:spPr>
        <p:txBody>
          <a:bodyPr wrap="none">
            <a:spAutoFit/>
          </a:bodyPr>
          <a:lstStyle/>
          <a:p>
            <a:r>
              <a:rPr lang="nl-NL" dirty="0">
                <a:solidFill>
                  <a:schemeClr val="bg1">
                    <a:lumMod val="65000"/>
                    <a:lumOff val="35000"/>
                  </a:schemeClr>
                </a:solidFill>
                <a:latin typeface="Futura Book" panose="020B0502020204020303" pitchFamily="34" charset="0"/>
              </a:rPr>
              <a:t>www.klimaatadaptatiebrabant.nl</a:t>
            </a:r>
          </a:p>
        </p:txBody>
      </p:sp>
      <p:sp>
        <p:nvSpPr>
          <p:cNvPr id="11" name="Tekstvak 10"/>
          <p:cNvSpPr txBox="1"/>
          <p:nvPr/>
        </p:nvSpPr>
        <p:spPr>
          <a:xfrm>
            <a:off x="684211" y="1306286"/>
            <a:ext cx="10184893" cy="584775"/>
          </a:xfrm>
          <a:prstGeom prst="rect">
            <a:avLst/>
          </a:prstGeom>
          <a:noFill/>
        </p:spPr>
        <p:txBody>
          <a:bodyPr wrap="square" rtlCol="0">
            <a:spAutoFit/>
          </a:bodyPr>
          <a:lstStyle/>
          <a:p>
            <a:r>
              <a:rPr lang="nl-NL" sz="3200" b="1" dirty="0">
                <a:solidFill>
                  <a:srgbClr val="DD0000"/>
                </a:solidFill>
                <a:latin typeface="Futura Book" panose="020B0502020204020303" pitchFamily="34" charset="0"/>
              </a:rPr>
              <a:t>Voorspellers voor </a:t>
            </a:r>
            <a:r>
              <a:rPr lang="nl-NL" sz="3200" b="1" dirty="0" err="1">
                <a:solidFill>
                  <a:srgbClr val="DD0000"/>
                </a:solidFill>
                <a:latin typeface="Futura Book" panose="020B0502020204020303" pitchFamily="34" charset="0"/>
              </a:rPr>
              <a:t>klimaatadaptief</a:t>
            </a:r>
            <a:r>
              <a:rPr lang="nl-NL" sz="3200" b="1" dirty="0">
                <a:solidFill>
                  <a:srgbClr val="DD0000"/>
                </a:solidFill>
                <a:latin typeface="Futura Book" panose="020B0502020204020303" pitchFamily="34" charset="0"/>
              </a:rPr>
              <a:t> handelen</a:t>
            </a:r>
          </a:p>
        </p:txBody>
      </p:sp>
    </p:spTree>
    <p:extLst>
      <p:ext uri="{BB962C8B-B14F-4D97-AF65-F5344CB8AC3E}">
        <p14:creationId xmlns:p14="http://schemas.microsoft.com/office/powerpoint/2010/main" val="1249472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760411" y="2190583"/>
            <a:ext cx="10589461" cy="1353895"/>
          </a:xfrm>
        </p:spPr>
        <p:txBody>
          <a:bodyPr>
            <a:normAutofit/>
          </a:bodyPr>
          <a:lstStyle/>
          <a:p>
            <a:pPr marL="342900" indent="-342900">
              <a:buClr>
                <a:schemeClr val="bg1">
                  <a:lumMod val="65000"/>
                  <a:lumOff val="35000"/>
                </a:schemeClr>
              </a:buClr>
              <a:buFont typeface="Arial" panose="020B0604020202020204" pitchFamily="34" charset="0"/>
              <a:buChar char="•"/>
            </a:pPr>
            <a:r>
              <a:rPr lang="nl-NL" sz="1800" dirty="0">
                <a:solidFill>
                  <a:schemeClr val="bg1">
                    <a:lumMod val="65000"/>
                    <a:lumOff val="35000"/>
                  </a:schemeClr>
                </a:solidFill>
                <a:latin typeface="Futura Book" panose="020B0502020204020303" pitchFamily="34" charset="0"/>
                <a:cs typeface="Arial" panose="020B0604020202020204" pitchFamily="34" charset="0"/>
              </a:rPr>
              <a:t>Inwoners kunnen een psychologische afstand hebben tot klimaatproblemen en deze snel zien als onbelangrijk of een ver-van-mijn-bed-probleem. Er ontstaat een gevoel van ‘niet hier, niet bij mij’</a:t>
            </a:r>
          </a:p>
          <a:p>
            <a:pPr>
              <a:buClr>
                <a:schemeClr val="bg1">
                  <a:lumMod val="65000"/>
                  <a:lumOff val="35000"/>
                </a:schemeClr>
              </a:buClr>
            </a:pPr>
            <a:endParaRPr lang="nl-NL" dirty="0">
              <a:solidFill>
                <a:schemeClr val="bg1">
                  <a:lumMod val="65000"/>
                  <a:lumOff val="35000"/>
                </a:schemeClr>
              </a:solidFill>
              <a:latin typeface="Futura Book" panose="020B0502020204020303" pitchFamily="34" charset="0"/>
              <a:cs typeface="Arial" panose="020B0604020202020204" pitchFamily="34" charset="0"/>
            </a:endParaRPr>
          </a:p>
          <a:p>
            <a:pPr>
              <a:buClr>
                <a:schemeClr val="bg1">
                  <a:lumMod val="65000"/>
                  <a:lumOff val="35000"/>
                </a:schemeClr>
              </a:buClr>
            </a:pPr>
            <a:endParaRPr lang="nl-NL" dirty="0">
              <a:solidFill>
                <a:schemeClr val="bg1">
                  <a:lumMod val="65000"/>
                  <a:lumOff val="35000"/>
                </a:schemeClr>
              </a:solidFill>
              <a:latin typeface="Futura Book" panose="020B0502020204020303" pitchFamily="34" charset="0"/>
              <a:cs typeface="Arial" panose="020B0604020202020204" pitchFamily="34" charset="0"/>
            </a:endParaRP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7" y="-18472"/>
            <a:ext cx="12208597" cy="1025236"/>
          </a:xfrm>
          <a:prstGeom prst="rect">
            <a:avLst/>
          </a:prstGeom>
        </p:spPr>
      </p:pic>
      <p:sp>
        <p:nvSpPr>
          <p:cNvPr id="9" name="Rechthoek 8"/>
          <p:cNvSpPr/>
          <p:nvPr/>
        </p:nvSpPr>
        <p:spPr>
          <a:xfrm>
            <a:off x="8530847" y="6398613"/>
            <a:ext cx="3517438" cy="369332"/>
          </a:xfrm>
          <a:prstGeom prst="rect">
            <a:avLst/>
          </a:prstGeom>
        </p:spPr>
        <p:txBody>
          <a:bodyPr wrap="none">
            <a:spAutoFit/>
          </a:bodyPr>
          <a:lstStyle/>
          <a:p>
            <a:r>
              <a:rPr lang="nl-NL" dirty="0">
                <a:solidFill>
                  <a:schemeClr val="bg1">
                    <a:lumMod val="65000"/>
                    <a:lumOff val="35000"/>
                  </a:schemeClr>
                </a:solidFill>
                <a:latin typeface="Futura Book" panose="020B0502020204020303" pitchFamily="34" charset="0"/>
              </a:rPr>
              <a:t>www.klimaatadaptatiebrabant.nl</a:t>
            </a:r>
          </a:p>
        </p:txBody>
      </p:sp>
      <p:sp>
        <p:nvSpPr>
          <p:cNvPr id="11" name="Tekstvak 10"/>
          <p:cNvSpPr txBox="1"/>
          <p:nvPr/>
        </p:nvSpPr>
        <p:spPr>
          <a:xfrm>
            <a:off x="684211" y="1306286"/>
            <a:ext cx="10184893" cy="584775"/>
          </a:xfrm>
          <a:prstGeom prst="rect">
            <a:avLst/>
          </a:prstGeom>
          <a:noFill/>
        </p:spPr>
        <p:txBody>
          <a:bodyPr wrap="square" rtlCol="0">
            <a:spAutoFit/>
          </a:bodyPr>
          <a:lstStyle/>
          <a:p>
            <a:r>
              <a:rPr lang="nl-NL" sz="3200" b="1" dirty="0">
                <a:solidFill>
                  <a:srgbClr val="DD0000"/>
                </a:solidFill>
                <a:latin typeface="Futura Book" panose="020B0502020204020303" pitchFamily="34" charset="0"/>
              </a:rPr>
              <a:t>Uitdagingen en praktische tips</a:t>
            </a:r>
          </a:p>
        </p:txBody>
      </p:sp>
      <p:graphicFrame>
        <p:nvGraphicFramePr>
          <p:cNvPr id="2" name="Tabel 1"/>
          <p:cNvGraphicFramePr>
            <a:graphicFrameLocks noGrp="1"/>
          </p:cNvGraphicFramePr>
          <p:nvPr/>
        </p:nvGraphicFramePr>
        <p:xfrm>
          <a:off x="1079894" y="3007231"/>
          <a:ext cx="10269978" cy="984598"/>
        </p:xfrm>
        <a:graphic>
          <a:graphicData uri="http://schemas.openxmlformats.org/drawingml/2006/table">
            <a:tbl>
              <a:tblPr firstRow="1" bandRow="1">
                <a:tableStyleId>{5C22544A-7EE6-4342-B048-85BDC9FD1C3A}</a:tableStyleId>
              </a:tblPr>
              <a:tblGrid>
                <a:gridCol w="10269978">
                  <a:extLst>
                    <a:ext uri="{9D8B030D-6E8A-4147-A177-3AD203B41FA5}">
                      <a16:colId xmlns:a16="http://schemas.microsoft.com/office/drawing/2014/main" val="137112929"/>
                    </a:ext>
                  </a:extLst>
                </a:gridCol>
              </a:tblGrid>
              <a:tr h="984598">
                <a:tc>
                  <a:txBody>
                    <a:bodyPr/>
                    <a:lstStyle/>
                    <a:p>
                      <a:r>
                        <a:rPr lang="nl-NL" dirty="0">
                          <a:solidFill>
                            <a:schemeClr val="bg1">
                              <a:lumMod val="65000"/>
                              <a:lumOff val="35000"/>
                            </a:schemeClr>
                          </a:solidFill>
                          <a:latin typeface="Futura Book" panose="020B0502020204020303" pitchFamily="34" charset="0"/>
                        </a:rPr>
                        <a:t>Praktische tip: </a:t>
                      </a:r>
                      <a:r>
                        <a:rPr lang="nl-NL" b="0" dirty="0">
                          <a:solidFill>
                            <a:schemeClr val="bg1">
                              <a:lumMod val="65000"/>
                              <a:lumOff val="35000"/>
                            </a:schemeClr>
                          </a:solidFill>
                          <a:latin typeface="Futura Book" panose="020B0502020204020303" pitchFamily="34" charset="0"/>
                        </a:rPr>
                        <a:t>beperk kennisdeling niet tot een algemeen verhaal, maar maak het persoonlijk. Verhoog de risicoperceptie: haal het probleem dichtbij. Benoem de persoonlijke voordelen van het nemen van maatregelen, zodat de maatregelen niet enkel als last worden ervaren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2185539924"/>
                  </a:ext>
                </a:extLst>
              </a:tr>
            </a:tbl>
          </a:graphicData>
        </a:graphic>
      </p:graphicFrame>
      <p:sp>
        <p:nvSpPr>
          <p:cNvPr id="7" name="Ondertitel 2"/>
          <p:cNvSpPr txBox="1">
            <a:spLocks/>
          </p:cNvSpPr>
          <p:nvPr/>
        </p:nvSpPr>
        <p:spPr>
          <a:xfrm>
            <a:off x="760411" y="4176073"/>
            <a:ext cx="10589461" cy="1102937"/>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marL="342900" indent="-342900">
              <a:buClr>
                <a:schemeClr val="bg1">
                  <a:lumMod val="65000"/>
                  <a:lumOff val="35000"/>
                </a:schemeClr>
              </a:buClr>
              <a:buFont typeface="Arial" panose="020B0604020202020204" pitchFamily="34" charset="0"/>
              <a:buChar char="•"/>
            </a:pPr>
            <a:r>
              <a:rPr lang="nl-NL" sz="1800" dirty="0">
                <a:solidFill>
                  <a:schemeClr val="bg1">
                    <a:lumMod val="65000"/>
                    <a:lumOff val="35000"/>
                  </a:schemeClr>
                </a:solidFill>
                <a:latin typeface="Futura Book" panose="020B0502020204020303" pitchFamily="34" charset="0"/>
                <a:cs typeface="Arial" panose="020B0604020202020204" pitchFamily="34" charset="0"/>
              </a:rPr>
              <a:t>Inwoners kunnen een drempel ervaren in het nemen van maatregelen vanwege een laag handelingsperspectief. Ze weten niet hoe ze een maatregel (het beste) uit kunnen voeren of het voelt als heel veel werk om bepaalde maatregelen te realiseren.</a:t>
            </a:r>
          </a:p>
          <a:p>
            <a:pPr marL="342900" indent="-342900">
              <a:buClr>
                <a:schemeClr val="bg1">
                  <a:lumMod val="65000"/>
                  <a:lumOff val="35000"/>
                </a:schemeClr>
              </a:buClr>
              <a:buFont typeface="Arial" panose="020B0604020202020204" pitchFamily="34" charset="0"/>
              <a:buChar char="•"/>
            </a:pPr>
            <a:endParaRPr lang="nl-NL" dirty="0">
              <a:solidFill>
                <a:schemeClr val="bg1">
                  <a:lumMod val="65000"/>
                  <a:lumOff val="35000"/>
                </a:schemeClr>
              </a:solidFill>
              <a:latin typeface="Futura Book" panose="020B0502020204020303" pitchFamily="34" charset="0"/>
              <a:cs typeface="Arial" panose="020B0604020202020204" pitchFamily="34" charset="0"/>
            </a:endParaRPr>
          </a:p>
          <a:p>
            <a:pPr>
              <a:buClr>
                <a:schemeClr val="bg1">
                  <a:lumMod val="65000"/>
                  <a:lumOff val="35000"/>
                </a:schemeClr>
              </a:buClr>
            </a:pPr>
            <a:endParaRPr lang="nl-NL" dirty="0">
              <a:solidFill>
                <a:schemeClr val="bg1">
                  <a:lumMod val="65000"/>
                  <a:lumOff val="35000"/>
                </a:schemeClr>
              </a:solidFill>
              <a:latin typeface="Futura Book" panose="020B0502020204020303" pitchFamily="34" charset="0"/>
              <a:cs typeface="Arial" panose="020B0604020202020204" pitchFamily="34" charset="0"/>
            </a:endParaRPr>
          </a:p>
        </p:txBody>
      </p:sp>
      <p:graphicFrame>
        <p:nvGraphicFramePr>
          <p:cNvPr id="8" name="Tabel 7"/>
          <p:cNvGraphicFramePr>
            <a:graphicFrameLocks noGrp="1"/>
          </p:cNvGraphicFramePr>
          <p:nvPr/>
        </p:nvGraphicFramePr>
        <p:xfrm>
          <a:off x="1079894" y="5279010"/>
          <a:ext cx="10269978" cy="984598"/>
        </p:xfrm>
        <a:graphic>
          <a:graphicData uri="http://schemas.openxmlformats.org/drawingml/2006/table">
            <a:tbl>
              <a:tblPr firstRow="1" bandRow="1">
                <a:tableStyleId>{5C22544A-7EE6-4342-B048-85BDC9FD1C3A}</a:tableStyleId>
              </a:tblPr>
              <a:tblGrid>
                <a:gridCol w="10269978">
                  <a:extLst>
                    <a:ext uri="{9D8B030D-6E8A-4147-A177-3AD203B41FA5}">
                      <a16:colId xmlns:a16="http://schemas.microsoft.com/office/drawing/2014/main" val="137112929"/>
                    </a:ext>
                  </a:extLst>
                </a:gridCol>
              </a:tblGrid>
              <a:tr h="984598">
                <a:tc>
                  <a:txBody>
                    <a:bodyPr/>
                    <a:lstStyle/>
                    <a:p>
                      <a:r>
                        <a:rPr lang="nl-NL" dirty="0">
                          <a:solidFill>
                            <a:schemeClr val="bg1">
                              <a:lumMod val="65000"/>
                              <a:lumOff val="35000"/>
                            </a:schemeClr>
                          </a:solidFill>
                          <a:latin typeface="Futura Book" panose="020B0502020204020303" pitchFamily="34" charset="0"/>
                        </a:rPr>
                        <a:t>Praktische tip:</a:t>
                      </a:r>
                      <a:r>
                        <a:rPr lang="nl-NL" baseline="0" dirty="0">
                          <a:solidFill>
                            <a:schemeClr val="bg1">
                              <a:lumMod val="65000"/>
                              <a:lumOff val="35000"/>
                            </a:schemeClr>
                          </a:solidFill>
                          <a:latin typeface="Futura Book" panose="020B0502020204020303" pitchFamily="34" charset="0"/>
                        </a:rPr>
                        <a:t> </a:t>
                      </a:r>
                      <a:r>
                        <a:rPr lang="nl-NL" b="0" baseline="0" dirty="0">
                          <a:solidFill>
                            <a:schemeClr val="bg1">
                              <a:lumMod val="65000"/>
                              <a:lumOff val="35000"/>
                            </a:schemeClr>
                          </a:solidFill>
                          <a:latin typeface="Futura Book" panose="020B0502020204020303" pitchFamily="34" charset="0"/>
                        </a:rPr>
                        <a:t>biedt laagdrempelige handelingsperspectieven, ondersteun inwoners bij maatregelen die complexer zijn en/of meer moeite kosten, informeer over de concrete stappen die genomen kunnen worden en waar inwoners terecht kunnen voor ondersteuning</a:t>
                      </a:r>
                      <a:endParaRPr lang="nl-NL" b="0" dirty="0">
                        <a:solidFill>
                          <a:schemeClr val="bg1">
                            <a:lumMod val="65000"/>
                            <a:lumOff val="35000"/>
                          </a:schemeClr>
                        </a:solidFill>
                        <a:latin typeface="Futura Book" panose="020B05020202040203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2185539924"/>
                  </a:ext>
                </a:extLst>
              </a:tr>
            </a:tbl>
          </a:graphicData>
        </a:graphic>
      </p:graphicFrame>
    </p:spTree>
    <p:extLst>
      <p:ext uri="{BB962C8B-B14F-4D97-AF65-F5344CB8AC3E}">
        <p14:creationId xmlns:p14="http://schemas.microsoft.com/office/powerpoint/2010/main" val="846647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760411" y="2190583"/>
            <a:ext cx="10589461" cy="1353895"/>
          </a:xfrm>
        </p:spPr>
        <p:txBody>
          <a:bodyPr>
            <a:normAutofit/>
          </a:bodyPr>
          <a:lstStyle/>
          <a:p>
            <a:pPr marL="342900" indent="-342900">
              <a:buClr>
                <a:schemeClr val="bg1">
                  <a:lumMod val="65000"/>
                  <a:lumOff val="35000"/>
                </a:schemeClr>
              </a:buClr>
              <a:buFont typeface="Arial" panose="020B0604020202020204" pitchFamily="34" charset="0"/>
              <a:buChar char="•"/>
            </a:pPr>
            <a:r>
              <a:rPr lang="nl-NL" sz="1800" dirty="0">
                <a:solidFill>
                  <a:schemeClr val="bg1">
                    <a:lumMod val="65000"/>
                    <a:lumOff val="35000"/>
                  </a:schemeClr>
                </a:solidFill>
                <a:latin typeface="Futura Book" panose="020B0502020204020303" pitchFamily="34" charset="0"/>
                <a:cs typeface="Arial" panose="020B0604020202020204" pitchFamily="34" charset="0"/>
              </a:rPr>
              <a:t>Hoewel er vaak door middel van financiële prikkels wel gestimuleerd wordt om maatregelen te nemen, blijkt dat veel inwoners hier niet van op de hoogte zijn</a:t>
            </a:r>
            <a:endParaRPr lang="nl-NL" dirty="0">
              <a:solidFill>
                <a:schemeClr val="bg1">
                  <a:lumMod val="65000"/>
                  <a:lumOff val="35000"/>
                </a:schemeClr>
              </a:solidFill>
              <a:latin typeface="Futura Book" panose="020B0502020204020303" pitchFamily="34" charset="0"/>
              <a:cs typeface="Arial" panose="020B0604020202020204" pitchFamily="34" charset="0"/>
            </a:endParaRPr>
          </a:p>
          <a:p>
            <a:pPr>
              <a:buClr>
                <a:schemeClr val="bg1">
                  <a:lumMod val="65000"/>
                  <a:lumOff val="35000"/>
                </a:schemeClr>
              </a:buClr>
            </a:pPr>
            <a:endParaRPr lang="nl-NL" dirty="0">
              <a:solidFill>
                <a:schemeClr val="bg1">
                  <a:lumMod val="65000"/>
                  <a:lumOff val="35000"/>
                </a:schemeClr>
              </a:solidFill>
              <a:latin typeface="Futura Book" panose="020B0502020204020303" pitchFamily="34" charset="0"/>
              <a:cs typeface="Arial" panose="020B0604020202020204" pitchFamily="34" charset="0"/>
            </a:endParaRP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7" y="-18472"/>
            <a:ext cx="12208597" cy="1025236"/>
          </a:xfrm>
          <a:prstGeom prst="rect">
            <a:avLst/>
          </a:prstGeom>
        </p:spPr>
      </p:pic>
      <p:sp>
        <p:nvSpPr>
          <p:cNvPr id="9" name="Rechthoek 8"/>
          <p:cNvSpPr/>
          <p:nvPr/>
        </p:nvSpPr>
        <p:spPr>
          <a:xfrm>
            <a:off x="8530847" y="6398613"/>
            <a:ext cx="3517438" cy="369332"/>
          </a:xfrm>
          <a:prstGeom prst="rect">
            <a:avLst/>
          </a:prstGeom>
        </p:spPr>
        <p:txBody>
          <a:bodyPr wrap="none">
            <a:spAutoFit/>
          </a:bodyPr>
          <a:lstStyle/>
          <a:p>
            <a:r>
              <a:rPr lang="nl-NL" dirty="0">
                <a:solidFill>
                  <a:schemeClr val="bg1">
                    <a:lumMod val="65000"/>
                    <a:lumOff val="35000"/>
                  </a:schemeClr>
                </a:solidFill>
                <a:latin typeface="Futura Book" panose="020B0502020204020303" pitchFamily="34" charset="0"/>
              </a:rPr>
              <a:t>www.klimaatadaptatiebrabant.nl</a:t>
            </a:r>
          </a:p>
        </p:txBody>
      </p:sp>
      <p:sp>
        <p:nvSpPr>
          <p:cNvPr id="11" name="Tekstvak 10"/>
          <p:cNvSpPr txBox="1"/>
          <p:nvPr/>
        </p:nvSpPr>
        <p:spPr>
          <a:xfrm>
            <a:off x="684211" y="1306286"/>
            <a:ext cx="10184893" cy="584775"/>
          </a:xfrm>
          <a:prstGeom prst="rect">
            <a:avLst/>
          </a:prstGeom>
          <a:noFill/>
        </p:spPr>
        <p:txBody>
          <a:bodyPr wrap="square" rtlCol="0">
            <a:spAutoFit/>
          </a:bodyPr>
          <a:lstStyle/>
          <a:p>
            <a:r>
              <a:rPr lang="nl-NL" sz="3200" b="1" dirty="0">
                <a:solidFill>
                  <a:srgbClr val="DD0000"/>
                </a:solidFill>
                <a:latin typeface="Futura Book" panose="020B0502020204020303" pitchFamily="34" charset="0"/>
              </a:rPr>
              <a:t>Uitdagingen en praktische tips</a:t>
            </a:r>
          </a:p>
        </p:txBody>
      </p:sp>
      <p:graphicFrame>
        <p:nvGraphicFramePr>
          <p:cNvPr id="2" name="Tabel 1"/>
          <p:cNvGraphicFramePr>
            <a:graphicFrameLocks noGrp="1"/>
          </p:cNvGraphicFramePr>
          <p:nvPr>
            <p:extLst>
              <p:ext uri="{D42A27DB-BD31-4B8C-83A1-F6EECF244321}">
                <p14:modId xmlns:p14="http://schemas.microsoft.com/office/powerpoint/2010/main" val="1606594187"/>
              </p:ext>
            </p:extLst>
          </p:nvPr>
        </p:nvGraphicFramePr>
        <p:xfrm>
          <a:off x="1079894" y="3007231"/>
          <a:ext cx="10269978" cy="984598"/>
        </p:xfrm>
        <a:graphic>
          <a:graphicData uri="http://schemas.openxmlformats.org/drawingml/2006/table">
            <a:tbl>
              <a:tblPr firstRow="1" bandRow="1">
                <a:tableStyleId>{5C22544A-7EE6-4342-B048-85BDC9FD1C3A}</a:tableStyleId>
              </a:tblPr>
              <a:tblGrid>
                <a:gridCol w="10269978">
                  <a:extLst>
                    <a:ext uri="{9D8B030D-6E8A-4147-A177-3AD203B41FA5}">
                      <a16:colId xmlns:a16="http://schemas.microsoft.com/office/drawing/2014/main" val="137112929"/>
                    </a:ext>
                  </a:extLst>
                </a:gridCol>
              </a:tblGrid>
              <a:tr h="984598">
                <a:tc>
                  <a:txBody>
                    <a:bodyPr/>
                    <a:lstStyle/>
                    <a:p>
                      <a:r>
                        <a:rPr lang="nl-NL" dirty="0">
                          <a:solidFill>
                            <a:schemeClr val="bg1">
                              <a:lumMod val="65000"/>
                              <a:lumOff val="35000"/>
                            </a:schemeClr>
                          </a:solidFill>
                          <a:latin typeface="Futura Book" panose="020B0502020204020303" pitchFamily="34" charset="0"/>
                        </a:rPr>
                        <a:t>Praktische tip: </a:t>
                      </a:r>
                      <a:r>
                        <a:rPr lang="nl-NL" b="0" dirty="0">
                          <a:solidFill>
                            <a:schemeClr val="bg1">
                              <a:lumMod val="65000"/>
                              <a:lumOff val="35000"/>
                            </a:schemeClr>
                          </a:solidFill>
                          <a:latin typeface="Futura Book" panose="020B0502020204020303" pitchFamily="34" charset="0"/>
                        </a:rPr>
                        <a:t>koppel financiële prikkels zoals subsidies en kortingen aan kennisdeling. Zorg dat inwoners op de hoogte zijn van de financiële mogelijkheden en maak het laagdrempelig voor inwoners om vragen te stellen.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2185539924"/>
                  </a:ext>
                </a:extLst>
              </a:tr>
            </a:tbl>
          </a:graphicData>
        </a:graphic>
      </p:graphicFrame>
      <p:sp>
        <p:nvSpPr>
          <p:cNvPr id="7" name="Ondertitel 2"/>
          <p:cNvSpPr txBox="1">
            <a:spLocks/>
          </p:cNvSpPr>
          <p:nvPr/>
        </p:nvSpPr>
        <p:spPr>
          <a:xfrm>
            <a:off x="760411" y="4176073"/>
            <a:ext cx="10589461" cy="1102937"/>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marL="342900" indent="-342900">
              <a:buClr>
                <a:schemeClr val="bg1">
                  <a:lumMod val="65000"/>
                  <a:lumOff val="35000"/>
                </a:schemeClr>
              </a:buClr>
              <a:buFont typeface="Arial" panose="020B0604020202020204" pitchFamily="34" charset="0"/>
              <a:buChar char="•"/>
            </a:pPr>
            <a:r>
              <a:rPr lang="nl-NL" sz="1800" dirty="0">
                <a:solidFill>
                  <a:schemeClr val="bg1">
                    <a:lumMod val="65000"/>
                    <a:lumOff val="35000"/>
                  </a:schemeClr>
                </a:solidFill>
                <a:latin typeface="Futura Book" panose="020B0502020204020303" pitchFamily="34" charset="0"/>
                <a:cs typeface="Arial" panose="020B0604020202020204" pitchFamily="34" charset="0"/>
              </a:rPr>
              <a:t>Inwoners kunnen het gevoel hebben dat de maatregelen die zij nemen weinig invloed hebben op een probleem dat zo collectief en omvangrijk is. Bovendien zijn inwoners zijn eerder geneigd handelingen te verrichten die goedgekeurd worden door de sociale omgeving.</a:t>
            </a:r>
            <a:endParaRPr lang="nl-NL" dirty="0">
              <a:solidFill>
                <a:schemeClr val="bg1">
                  <a:lumMod val="65000"/>
                  <a:lumOff val="35000"/>
                </a:schemeClr>
              </a:solidFill>
              <a:latin typeface="Futura Book" panose="020B0502020204020303" pitchFamily="34" charset="0"/>
              <a:cs typeface="Arial" panose="020B0604020202020204" pitchFamily="34" charset="0"/>
            </a:endParaRPr>
          </a:p>
          <a:p>
            <a:pPr>
              <a:buClr>
                <a:schemeClr val="bg1">
                  <a:lumMod val="65000"/>
                  <a:lumOff val="35000"/>
                </a:schemeClr>
              </a:buClr>
            </a:pPr>
            <a:endParaRPr lang="nl-NL" dirty="0">
              <a:solidFill>
                <a:schemeClr val="bg1">
                  <a:lumMod val="65000"/>
                  <a:lumOff val="35000"/>
                </a:schemeClr>
              </a:solidFill>
              <a:latin typeface="Futura Book" panose="020B0502020204020303" pitchFamily="34" charset="0"/>
              <a:cs typeface="Arial" panose="020B0604020202020204" pitchFamily="34" charset="0"/>
            </a:endParaRPr>
          </a:p>
        </p:txBody>
      </p:sp>
      <p:graphicFrame>
        <p:nvGraphicFramePr>
          <p:cNvPr id="8" name="Tabel 7"/>
          <p:cNvGraphicFramePr>
            <a:graphicFrameLocks noGrp="1"/>
          </p:cNvGraphicFramePr>
          <p:nvPr>
            <p:extLst>
              <p:ext uri="{D42A27DB-BD31-4B8C-83A1-F6EECF244321}">
                <p14:modId xmlns:p14="http://schemas.microsoft.com/office/powerpoint/2010/main" val="3409015335"/>
              </p:ext>
            </p:extLst>
          </p:nvPr>
        </p:nvGraphicFramePr>
        <p:xfrm>
          <a:off x="1079894" y="5279010"/>
          <a:ext cx="10269978" cy="984598"/>
        </p:xfrm>
        <a:graphic>
          <a:graphicData uri="http://schemas.openxmlformats.org/drawingml/2006/table">
            <a:tbl>
              <a:tblPr firstRow="1" bandRow="1">
                <a:tableStyleId>{5C22544A-7EE6-4342-B048-85BDC9FD1C3A}</a:tableStyleId>
              </a:tblPr>
              <a:tblGrid>
                <a:gridCol w="10269978">
                  <a:extLst>
                    <a:ext uri="{9D8B030D-6E8A-4147-A177-3AD203B41FA5}">
                      <a16:colId xmlns:a16="http://schemas.microsoft.com/office/drawing/2014/main" val="137112929"/>
                    </a:ext>
                  </a:extLst>
                </a:gridCol>
              </a:tblGrid>
              <a:tr h="984598">
                <a:tc>
                  <a:txBody>
                    <a:bodyPr/>
                    <a:lstStyle/>
                    <a:p>
                      <a:r>
                        <a:rPr lang="nl-NL" dirty="0">
                          <a:solidFill>
                            <a:schemeClr val="bg1">
                              <a:lumMod val="65000"/>
                              <a:lumOff val="35000"/>
                            </a:schemeClr>
                          </a:solidFill>
                          <a:latin typeface="Futura Book" panose="020B0502020204020303" pitchFamily="34" charset="0"/>
                        </a:rPr>
                        <a:t>Praktische tip:</a:t>
                      </a:r>
                      <a:r>
                        <a:rPr lang="nl-NL" baseline="0" dirty="0">
                          <a:solidFill>
                            <a:schemeClr val="bg1">
                              <a:lumMod val="65000"/>
                              <a:lumOff val="35000"/>
                            </a:schemeClr>
                          </a:solidFill>
                          <a:latin typeface="Futura Book" panose="020B0502020204020303" pitchFamily="34" charset="0"/>
                        </a:rPr>
                        <a:t> </a:t>
                      </a:r>
                      <a:r>
                        <a:rPr lang="nl-NL" b="0" baseline="0" dirty="0">
                          <a:solidFill>
                            <a:schemeClr val="bg1">
                              <a:lumMod val="65000"/>
                              <a:lumOff val="35000"/>
                            </a:schemeClr>
                          </a:solidFill>
                          <a:latin typeface="Futura Book" panose="020B0502020204020303" pitchFamily="34" charset="0"/>
                        </a:rPr>
                        <a:t>breng inwoners bij elkaar en creëer sociale verbondenheid. Stel een gezamenlijk doel en leg de nadruk op ‘we doen het samen’. Benadruk ook het belang van individuele actie voor een collectieve uitkomst, dit verhoogt het verantwoordelijkheidsgevoel.</a:t>
                      </a:r>
                      <a:endParaRPr lang="nl-NL" b="0" dirty="0">
                        <a:solidFill>
                          <a:schemeClr val="bg1">
                            <a:lumMod val="65000"/>
                            <a:lumOff val="35000"/>
                          </a:schemeClr>
                        </a:solidFill>
                        <a:latin typeface="Futura Book" panose="020B05020202040203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2185539924"/>
                  </a:ext>
                </a:extLst>
              </a:tr>
            </a:tbl>
          </a:graphicData>
        </a:graphic>
      </p:graphicFrame>
    </p:spTree>
    <p:extLst>
      <p:ext uri="{BB962C8B-B14F-4D97-AF65-F5344CB8AC3E}">
        <p14:creationId xmlns:p14="http://schemas.microsoft.com/office/powerpoint/2010/main" val="527432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760411" y="2190583"/>
            <a:ext cx="10589461" cy="1353895"/>
          </a:xfrm>
        </p:spPr>
        <p:txBody>
          <a:bodyPr>
            <a:normAutofit/>
          </a:bodyPr>
          <a:lstStyle/>
          <a:p>
            <a:pPr marL="342900" indent="-342900">
              <a:buClr>
                <a:schemeClr val="bg1">
                  <a:lumMod val="65000"/>
                  <a:lumOff val="35000"/>
                </a:schemeClr>
              </a:buClr>
              <a:buFont typeface="Arial" panose="020B0604020202020204" pitchFamily="34" charset="0"/>
              <a:buChar char="•"/>
            </a:pPr>
            <a:r>
              <a:rPr lang="nl-NL" sz="1800" dirty="0">
                <a:solidFill>
                  <a:schemeClr val="bg1">
                    <a:lumMod val="65000"/>
                    <a:lumOff val="35000"/>
                  </a:schemeClr>
                </a:solidFill>
                <a:latin typeface="Futura Book" panose="020B0502020204020303" pitchFamily="34" charset="0"/>
                <a:cs typeface="Arial" panose="020B0604020202020204" pitchFamily="34" charset="0"/>
              </a:rPr>
              <a:t>Wanneer inwoners het gevoel hebben dat zij ergens toe gedreven worden zonder hier zelf invloed op te hebben, of wanneer zij zich aangevallen voelen, kunnen zij zich afzetten tegen de maatregelen en tegenovergesteld gedrag vertonen.</a:t>
            </a:r>
            <a:endParaRPr lang="nl-NL" dirty="0">
              <a:solidFill>
                <a:schemeClr val="bg1">
                  <a:lumMod val="65000"/>
                  <a:lumOff val="35000"/>
                </a:schemeClr>
              </a:solidFill>
              <a:latin typeface="Futura Book" panose="020B0502020204020303" pitchFamily="34" charset="0"/>
              <a:cs typeface="Arial" panose="020B0604020202020204" pitchFamily="34" charset="0"/>
            </a:endParaRP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7" y="-18472"/>
            <a:ext cx="12208597" cy="1025236"/>
          </a:xfrm>
          <a:prstGeom prst="rect">
            <a:avLst/>
          </a:prstGeom>
        </p:spPr>
      </p:pic>
      <p:sp>
        <p:nvSpPr>
          <p:cNvPr id="9" name="Rechthoek 8"/>
          <p:cNvSpPr/>
          <p:nvPr/>
        </p:nvSpPr>
        <p:spPr>
          <a:xfrm>
            <a:off x="8530847" y="6398613"/>
            <a:ext cx="3517438" cy="369332"/>
          </a:xfrm>
          <a:prstGeom prst="rect">
            <a:avLst/>
          </a:prstGeom>
        </p:spPr>
        <p:txBody>
          <a:bodyPr wrap="none">
            <a:spAutoFit/>
          </a:bodyPr>
          <a:lstStyle/>
          <a:p>
            <a:r>
              <a:rPr lang="nl-NL" dirty="0">
                <a:solidFill>
                  <a:schemeClr val="bg1">
                    <a:lumMod val="65000"/>
                    <a:lumOff val="35000"/>
                  </a:schemeClr>
                </a:solidFill>
                <a:latin typeface="Futura Book" panose="020B0502020204020303" pitchFamily="34" charset="0"/>
              </a:rPr>
              <a:t>www.klimaatadaptatiebrabant.nl</a:t>
            </a:r>
          </a:p>
        </p:txBody>
      </p:sp>
      <p:sp>
        <p:nvSpPr>
          <p:cNvPr id="11" name="Tekstvak 10"/>
          <p:cNvSpPr txBox="1"/>
          <p:nvPr/>
        </p:nvSpPr>
        <p:spPr>
          <a:xfrm>
            <a:off x="684211" y="1306286"/>
            <a:ext cx="10184893" cy="584775"/>
          </a:xfrm>
          <a:prstGeom prst="rect">
            <a:avLst/>
          </a:prstGeom>
          <a:noFill/>
        </p:spPr>
        <p:txBody>
          <a:bodyPr wrap="square" rtlCol="0">
            <a:spAutoFit/>
          </a:bodyPr>
          <a:lstStyle/>
          <a:p>
            <a:r>
              <a:rPr lang="nl-NL" sz="3200" b="1" dirty="0">
                <a:solidFill>
                  <a:srgbClr val="DD0000"/>
                </a:solidFill>
                <a:latin typeface="Futura Book" panose="020B0502020204020303" pitchFamily="34" charset="0"/>
              </a:rPr>
              <a:t>Uitdagingen en praktische tips</a:t>
            </a:r>
          </a:p>
        </p:txBody>
      </p:sp>
      <p:graphicFrame>
        <p:nvGraphicFramePr>
          <p:cNvPr id="2" name="Tabel 1"/>
          <p:cNvGraphicFramePr>
            <a:graphicFrameLocks noGrp="1"/>
          </p:cNvGraphicFramePr>
          <p:nvPr>
            <p:extLst>
              <p:ext uri="{D42A27DB-BD31-4B8C-83A1-F6EECF244321}">
                <p14:modId xmlns:p14="http://schemas.microsoft.com/office/powerpoint/2010/main" val="573389026"/>
              </p:ext>
            </p:extLst>
          </p:nvPr>
        </p:nvGraphicFramePr>
        <p:xfrm>
          <a:off x="1079894" y="3251985"/>
          <a:ext cx="10269978" cy="984598"/>
        </p:xfrm>
        <a:graphic>
          <a:graphicData uri="http://schemas.openxmlformats.org/drawingml/2006/table">
            <a:tbl>
              <a:tblPr firstRow="1" bandRow="1">
                <a:tableStyleId>{5C22544A-7EE6-4342-B048-85BDC9FD1C3A}</a:tableStyleId>
              </a:tblPr>
              <a:tblGrid>
                <a:gridCol w="10269978">
                  <a:extLst>
                    <a:ext uri="{9D8B030D-6E8A-4147-A177-3AD203B41FA5}">
                      <a16:colId xmlns:a16="http://schemas.microsoft.com/office/drawing/2014/main" val="137112929"/>
                    </a:ext>
                  </a:extLst>
                </a:gridCol>
              </a:tblGrid>
              <a:tr h="984598">
                <a:tc>
                  <a:txBody>
                    <a:bodyPr/>
                    <a:lstStyle/>
                    <a:p>
                      <a:r>
                        <a:rPr lang="nl-NL" dirty="0">
                          <a:solidFill>
                            <a:schemeClr val="bg1">
                              <a:lumMod val="65000"/>
                              <a:lumOff val="35000"/>
                            </a:schemeClr>
                          </a:solidFill>
                          <a:latin typeface="Futura Book" panose="020B0502020204020303" pitchFamily="34" charset="0"/>
                        </a:rPr>
                        <a:t>Praktische tip: </a:t>
                      </a:r>
                      <a:r>
                        <a:rPr lang="nl-NL" b="0" dirty="0">
                          <a:solidFill>
                            <a:schemeClr val="bg1">
                              <a:lumMod val="65000"/>
                              <a:lumOff val="35000"/>
                            </a:schemeClr>
                          </a:solidFill>
                          <a:latin typeface="Futura Book" panose="020B0502020204020303" pitchFamily="34" charset="0"/>
                        </a:rPr>
                        <a:t>blijf in gesprek met inwoners, zorg dat zij zich kunnen uiten en gehoord voelen. Sluit aan bij wat inwoners belangrijk vinden. Creëer niet alleen een ‘we doen het samen’ onder de inwoners, maar met alle betrokken partijen,</a:t>
                      </a:r>
                      <a:r>
                        <a:rPr lang="nl-NL" b="0" baseline="0" dirty="0">
                          <a:solidFill>
                            <a:schemeClr val="bg1">
                              <a:lumMod val="65000"/>
                              <a:lumOff val="35000"/>
                            </a:schemeClr>
                          </a:solidFill>
                          <a:latin typeface="Futura Book" panose="020B0502020204020303" pitchFamily="34" charset="0"/>
                        </a:rPr>
                        <a:t> bijv. natuurorganisaties, ondernemers, gemeente, etc</a:t>
                      </a:r>
                      <a:r>
                        <a:rPr lang="nl-NL" b="0" dirty="0">
                          <a:solidFill>
                            <a:schemeClr val="bg1">
                              <a:lumMod val="65000"/>
                              <a:lumOff val="35000"/>
                            </a:schemeClr>
                          </a:solidFill>
                          <a:latin typeface="Futura Book" panose="020B0502020204020303"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2185539924"/>
                  </a:ext>
                </a:extLst>
              </a:tr>
            </a:tbl>
          </a:graphicData>
        </a:graphic>
      </p:graphicFrame>
      <p:sp>
        <p:nvSpPr>
          <p:cNvPr id="7" name="Ondertitel 2"/>
          <p:cNvSpPr txBox="1">
            <a:spLocks/>
          </p:cNvSpPr>
          <p:nvPr/>
        </p:nvSpPr>
        <p:spPr>
          <a:xfrm>
            <a:off x="760411" y="4438443"/>
            <a:ext cx="10589461" cy="810285"/>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marL="342900" indent="-342900">
              <a:buClr>
                <a:schemeClr val="bg1">
                  <a:lumMod val="65000"/>
                  <a:lumOff val="35000"/>
                </a:schemeClr>
              </a:buClr>
              <a:buFont typeface="Arial" panose="020B0604020202020204" pitchFamily="34" charset="0"/>
              <a:buChar char="•"/>
            </a:pPr>
            <a:r>
              <a:rPr lang="nl-NL" sz="1800" dirty="0">
                <a:solidFill>
                  <a:schemeClr val="bg1">
                    <a:lumMod val="65000"/>
                    <a:lumOff val="35000"/>
                  </a:schemeClr>
                </a:solidFill>
                <a:latin typeface="Futura Book" panose="020B0502020204020303" pitchFamily="34" charset="0"/>
                <a:cs typeface="Arial" panose="020B0604020202020204" pitchFamily="34" charset="0"/>
              </a:rPr>
              <a:t>Wanneer inwoners (laagdrempelige) maatregelen nemen, kan dit psychologisch gezien leiden tot nalatigheid met betrekking tot meer impactvolle maatregelen</a:t>
            </a:r>
            <a:endParaRPr lang="nl-NL" dirty="0">
              <a:solidFill>
                <a:schemeClr val="bg1">
                  <a:lumMod val="65000"/>
                  <a:lumOff val="35000"/>
                </a:schemeClr>
              </a:solidFill>
              <a:latin typeface="Futura Book" panose="020B0502020204020303" pitchFamily="34" charset="0"/>
              <a:cs typeface="Arial" panose="020B0604020202020204" pitchFamily="34" charset="0"/>
            </a:endParaRPr>
          </a:p>
        </p:txBody>
      </p:sp>
      <p:graphicFrame>
        <p:nvGraphicFramePr>
          <p:cNvPr id="8" name="Tabel 7"/>
          <p:cNvGraphicFramePr>
            <a:graphicFrameLocks noGrp="1"/>
          </p:cNvGraphicFramePr>
          <p:nvPr>
            <p:extLst>
              <p:ext uri="{D42A27DB-BD31-4B8C-83A1-F6EECF244321}">
                <p14:modId xmlns:p14="http://schemas.microsoft.com/office/powerpoint/2010/main" val="3408676116"/>
              </p:ext>
            </p:extLst>
          </p:nvPr>
        </p:nvGraphicFramePr>
        <p:xfrm>
          <a:off x="1079894" y="5272808"/>
          <a:ext cx="10269978" cy="984598"/>
        </p:xfrm>
        <a:graphic>
          <a:graphicData uri="http://schemas.openxmlformats.org/drawingml/2006/table">
            <a:tbl>
              <a:tblPr firstRow="1" bandRow="1">
                <a:tableStyleId>{5C22544A-7EE6-4342-B048-85BDC9FD1C3A}</a:tableStyleId>
              </a:tblPr>
              <a:tblGrid>
                <a:gridCol w="10269978">
                  <a:extLst>
                    <a:ext uri="{9D8B030D-6E8A-4147-A177-3AD203B41FA5}">
                      <a16:colId xmlns:a16="http://schemas.microsoft.com/office/drawing/2014/main" val="137112929"/>
                    </a:ext>
                  </a:extLst>
                </a:gridCol>
              </a:tblGrid>
              <a:tr h="984598">
                <a:tc>
                  <a:txBody>
                    <a:bodyPr/>
                    <a:lstStyle/>
                    <a:p>
                      <a:r>
                        <a:rPr lang="nl-NL" dirty="0">
                          <a:solidFill>
                            <a:schemeClr val="bg1">
                              <a:lumMod val="65000"/>
                              <a:lumOff val="35000"/>
                            </a:schemeClr>
                          </a:solidFill>
                          <a:latin typeface="Futura Book" panose="020B0502020204020303" pitchFamily="34" charset="0"/>
                        </a:rPr>
                        <a:t>Praktische tip:</a:t>
                      </a:r>
                      <a:r>
                        <a:rPr lang="nl-NL" baseline="0" dirty="0">
                          <a:solidFill>
                            <a:schemeClr val="bg1">
                              <a:lumMod val="65000"/>
                              <a:lumOff val="35000"/>
                            </a:schemeClr>
                          </a:solidFill>
                          <a:latin typeface="Futura Book" panose="020B0502020204020303" pitchFamily="34" charset="0"/>
                        </a:rPr>
                        <a:t> </a:t>
                      </a:r>
                      <a:r>
                        <a:rPr lang="nl-NL" b="0" baseline="0" dirty="0">
                          <a:solidFill>
                            <a:schemeClr val="bg1">
                              <a:lumMod val="65000"/>
                              <a:lumOff val="35000"/>
                            </a:schemeClr>
                          </a:solidFill>
                          <a:latin typeface="Futura Book" panose="020B0502020204020303" pitchFamily="34" charset="0"/>
                        </a:rPr>
                        <a:t>blijf in contact en blijf kennis delen met inwoners die wel al </a:t>
                      </a:r>
                      <a:r>
                        <a:rPr lang="nl-NL" b="0" baseline="0" dirty="0" err="1">
                          <a:solidFill>
                            <a:schemeClr val="bg1">
                              <a:lumMod val="65000"/>
                              <a:lumOff val="35000"/>
                            </a:schemeClr>
                          </a:solidFill>
                          <a:latin typeface="Futura Book" panose="020B0502020204020303" pitchFamily="34" charset="0"/>
                        </a:rPr>
                        <a:t>klimaatadaptieve</a:t>
                      </a:r>
                      <a:r>
                        <a:rPr lang="nl-NL" b="0" baseline="0" dirty="0">
                          <a:solidFill>
                            <a:schemeClr val="bg1">
                              <a:lumMod val="65000"/>
                              <a:lumOff val="35000"/>
                            </a:schemeClr>
                          </a:solidFill>
                          <a:latin typeface="Futura Book" panose="020B0502020204020303" pitchFamily="34" charset="0"/>
                        </a:rPr>
                        <a:t> maatregelen genomen hebben. Benadruk in de communicatie naar hen de stappen in de goede richting, maar ook wat er nog nodig is om een groter doel te behalen.</a:t>
                      </a:r>
                      <a:endParaRPr lang="nl-NL" b="0" dirty="0">
                        <a:solidFill>
                          <a:schemeClr val="bg1">
                            <a:lumMod val="65000"/>
                            <a:lumOff val="35000"/>
                          </a:schemeClr>
                        </a:solidFill>
                        <a:latin typeface="Futura Book" panose="020B05020202040203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2185539924"/>
                  </a:ext>
                </a:extLst>
              </a:tr>
            </a:tbl>
          </a:graphicData>
        </a:graphic>
      </p:graphicFrame>
    </p:spTree>
    <p:extLst>
      <p:ext uri="{BB962C8B-B14F-4D97-AF65-F5344CB8AC3E}">
        <p14:creationId xmlns:p14="http://schemas.microsoft.com/office/powerpoint/2010/main" val="3578388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7" y="-18472"/>
            <a:ext cx="12208597" cy="1025236"/>
          </a:xfrm>
          <a:prstGeom prst="rect">
            <a:avLst/>
          </a:prstGeom>
        </p:spPr>
      </p:pic>
      <p:sp>
        <p:nvSpPr>
          <p:cNvPr id="9" name="Rechthoek 8"/>
          <p:cNvSpPr/>
          <p:nvPr/>
        </p:nvSpPr>
        <p:spPr>
          <a:xfrm>
            <a:off x="8530847" y="6398613"/>
            <a:ext cx="3517438" cy="369332"/>
          </a:xfrm>
          <a:prstGeom prst="rect">
            <a:avLst/>
          </a:prstGeom>
        </p:spPr>
        <p:txBody>
          <a:bodyPr wrap="none">
            <a:spAutoFit/>
          </a:bodyPr>
          <a:lstStyle/>
          <a:p>
            <a:r>
              <a:rPr lang="nl-NL" dirty="0">
                <a:solidFill>
                  <a:schemeClr val="bg1">
                    <a:lumMod val="65000"/>
                    <a:lumOff val="35000"/>
                  </a:schemeClr>
                </a:solidFill>
                <a:latin typeface="Futura Book" panose="020B0502020204020303" pitchFamily="34" charset="0"/>
              </a:rPr>
              <a:t>www.klimaatadaptatiebrabant.nl</a:t>
            </a:r>
          </a:p>
        </p:txBody>
      </p:sp>
      <p:sp>
        <p:nvSpPr>
          <p:cNvPr id="11" name="Tekstvak 10"/>
          <p:cNvSpPr txBox="1"/>
          <p:nvPr/>
        </p:nvSpPr>
        <p:spPr>
          <a:xfrm>
            <a:off x="684211" y="1306286"/>
            <a:ext cx="10184893" cy="584775"/>
          </a:xfrm>
          <a:prstGeom prst="rect">
            <a:avLst/>
          </a:prstGeom>
          <a:noFill/>
        </p:spPr>
        <p:txBody>
          <a:bodyPr wrap="square" rtlCol="0">
            <a:spAutoFit/>
          </a:bodyPr>
          <a:lstStyle/>
          <a:p>
            <a:r>
              <a:rPr lang="nl-NL" sz="3200" b="1" dirty="0">
                <a:solidFill>
                  <a:srgbClr val="DD0000"/>
                </a:solidFill>
                <a:latin typeface="Futura Book" panose="020B0502020204020303" pitchFamily="34" charset="0"/>
              </a:rPr>
              <a:t>Een nieuw perspectief: Design Thinking</a:t>
            </a:r>
          </a:p>
        </p:txBody>
      </p:sp>
      <p:graphicFrame>
        <p:nvGraphicFramePr>
          <p:cNvPr id="7" name="Tabel 6"/>
          <p:cNvGraphicFramePr>
            <a:graphicFrameLocks noGrp="1"/>
          </p:cNvGraphicFramePr>
          <p:nvPr>
            <p:extLst>
              <p:ext uri="{D42A27DB-BD31-4B8C-83A1-F6EECF244321}">
                <p14:modId xmlns:p14="http://schemas.microsoft.com/office/powerpoint/2010/main" val="1544881330"/>
              </p:ext>
            </p:extLst>
          </p:nvPr>
        </p:nvGraphicFramePr>
        <p:xfrm>
          <a:off x="684211" y="2316037"/>
          <a:ext cx="10269978" cy="3657600"/>
        </p:xfrm>
        <a:graphic>
          <a:graphicData uri="http://schemas.openxmlformats.org/drawingml/2006/table">
            <a:tbl>
              <a:tblPr firstRow="1" bandRow="1">
                <a:tableStyleId>{5C22544A-7EE6-4342-B048-85BDC9FD1C3A}</a:tableStyleId>
              </a:tblPr>
              <a:tblGrid>
                <a:gridCol w="10269978">
                  <a:extLst>
                    <a:ext uri="{9D8B030D-6E8A-4147-A177-3AD203B41FA5}">
                      <a16:colId xmlns:a16="http://schemas.microsoft.com/office/drawing/2014/main" val="137112929"/>
                    </a:ext>
                  </a:extLst>
                </a:gridCol>
              </a:tblGrid>
              <a:tr h="984598">
                <a:tc>
                  <a:txBody>
                    <a:bodyPr/>
                    <a:lstStyle/>
                    <a:p>
                      <a:r>
                        <a:rPr lang="nl-NL" dirty="0">
                          <a:solidFill>
                            <a:schemeClr val="bg1">
                              <a:lumMod val="65000"/>
                              <a:lumOff val="35000"/>
                            </a:schemeClr>
                          </a:solidFill>
                          <a:latin typeface="Futura Book" panose="020B0502020204020303" pitchFamily="34" charset="0"/>
                        </a:rPr>
                        <a:t>Design Thinking in 3 fasen: </a:t>
                      </a:r>
                    </a:p>
                    <a:p>
                      <a:endParaRPr lang="nl-NL" dirty="0">
                        <a:solidFill>
                          <a:schemeClr val="bg1">
                            <a:lumMod val="65000"/>
                            <a:lumOff val="35000"/>
                          </a:schemeClr>
                        </a:solidFill>
                        <a:latin typeface="Futura Book" panose="020B0502020204020303" pitchFamily="34" charset="0"/>
                      </a:endParaRPr>
                    </a:p>
                    <a:p>
                      <a:pPr marL="342900" indent="-342900">
                        <a:buFont typeface="+mj-lt"/>
                        <a:buAutoNum type="arabicPeriod"/>
                      </a:pPr>
                      <a:r>
                        <a:rPr lang="nl-NL" b="0" dirty="0">
                          <a:solidFill>
                            <a:schemeClr val="bg1">
                              <a:lumMod val="65000"/>
                              <a:lumOff val="35000"/>
                            </a:schemeClr>
                          </a:solidFill>
                          <a:latin typeface="Futura Book" panose="020B0502020204020303" pitchFamily="34" charset="0"/>
                        </a:rPr>
                        <a:t>Empathisch onderzoek: in deze fase draait het om de inwoner. Er worden gesprekken met hen gevoerd en er wordt vooral geluisterd naar wat er speelt en wat hen bezighoudt.</a:t>
                      </a:r>
                    </a:p>
                    <a:p>
                      <a:pPr marL="342900" indent="-342900">
                        <a:buFont typeface="+mj-lt"/>
                        <a:buAutoNum type="arabicPeriod"/>
                      </a:pPr>
                      <a:endParaRPr lang="nl-NL" b="0" dirty="0">
                        <a:solidFill>
                          <a:schemeClr val="bg1">
                            <a:lumMod val="65000"/>
                            <a:lumOff val="35000"/>
                          </a:schemeClr>
                        </a:solidFill>
                        <a:latin typeface="Futura Book" panose="020B0502020204020303" pitchFamily="34" charset="0"/>
                      </a:endParaRPr>
                    </a:p>
                    <a:p>
                      <a:pPr marL="342900" indent="-342900">
                        <a:buFont typeface="+mj-lt"/>
                        <a:buAutoNum type="arabicPeriod"/>
                      </a:pPr>
                      <a:r>
                        <a:rPr lang="nl-NL" b="0" dirty="0">
                          <a:solidFill>
                            <a:schemeClr val="bg1">
                              <a:lumMod val="65000"/>
                              <a:lumOff val="35000"/>
                            </a:schemeClr>
                          </a:solidFill>
                          <a:latin typeface="Futura Book" panose="020B0502020204020303" pitchFamily="34" charset="0"/>
                        </a:rPr>
                        <a:t>‘</a:t>
                      </a:r>
                      <a:r>
                        <a:rPr lang="nl-NL" b="0" dirty="0" err="1">
                          <a:solidFill>
                            <a:schemeClr val="bg1">
                              <a:lumMod val="65000"/>
                              <a:lumOff val="35000"/>
                            </a:schemeClr>
                          </a:solidFill>
                          <a:latin typeface="Futura Book" panose="020B0502020204020303" pitchFamily="34" charset="0"/>
                        </a:rPr>
                        <a:t>Reframing</a:t>
                      </a:r>
                      <a:r>
                        <a:rPr lang="nl-NL" b="0" dirty="0">
                          <a:solidFill>
                            <a:schemeClr val="bg1">
                              <a:lumMod val="65000"/>
                              <a:lumOff val="35000"/>
                            </a:schemeClr>
                          </a:solidFill>
                          <a:latin typeface="Futura Book" panose="020B0502020204020303" pitchFamily="34" charset="0"/>
                        </a:rPr>
                        <a:t>’: vanuit de gesprekken in het empathisch onderzoek worden verschillende ‘frames’ opgesteld. Dit wil zeggen dat er gekeken wordt naar onderwerpen en invalshoeken die vaker terugkomen in verschillende gesprekken. De frames die worden geïdentificeerd laten zien op welke andere manieren we naar het vraagstuk kunnen kijken zodat het beter aansluit bij de drijfveren en behoeften van inwoners.</a:t>
                      </a:r>
                    </a:p>
                    <a:p>
                      <a:pPr marL="342900" indent="-342900">
                        <a:buFont typeface="+mj-lt"/>
                        <a:buAutoNum type="arabicPeriod"/>
                      </a:pPr>
                      <a:endParaRPr lang="nl-NL" b="0" dirty="0">
                        <a:solidFill>
                          <a:schemeClr val="bg1">
                            <a:lumMod val="65000"/>
                            <a:lumOff val="35000"/>
                          </a:schemeClr>
                        </a:solidFill>
                        <a:latin typeface="Futura Book" panose="020B0502020204020303" pitchFamily="34" charset="0"/>
                      </a:endParaRPr>
                    </a:p>
                    <a:p>
                      <a:pPr marL="342900" indent="-342900">
                        <a:buFont typeface="+mj-lt"/>
                        <a:buAutoNum type="arabicPeriod"/>
                      </a:pPr>
                      <a:r>
                        <a:rPr lang="nl-NL" b="0" dirty="0">
                          <a:solidFill>
                            <a:schemeClr val="bg1">
                              <a:lumMod val="65000"/>
                              <a:lumOff val="35000"/>
                            </a:schemeClr>
                          </a:solidFill>
                          <a:latin typeface="Futura Book" panose="020B0502020204020303" pitchFamily="34" charset="0"/>
                        </a:rPr>
                        <a:t>‘Prototyping’: het frame bepaalt de richting voor nieuwe ideeën en maatregelen. De ideeën kunnen worden getest en op basis van de bevindingen worden verbeterd.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2185539924"/>
                  </a:ext>
                </a:extLst>
              </a:tr>
            </a:tbl>
          </a:graphicData>
        </a:graphic>
      </p:graphicFrame>
    </p:spTree>
    <p:extLst>
      <p:ext uri="{BB962C8B-B14F-4D97-AF65-F5344CB8AC3E}">
        <p14:creationId xmlns:p14="http://schemas.microsoft.com/office/powerpoint/2010/main" val="3904164859"/>
      </p:ext>
    </p:extLst>
  </p:cSld>
  <p:clrMapOvr>
    <a:masterClrMapping/>
  </p:clrMapOvr>
</p:sld>
</file>

<file path=ppt/theme/theme1.xml><?xml version="1.0" encoding="utf-8"?>
<a:theme xmlns:a="http://schemas.openxmlformats.org/drawingml/2006/main" name="Segment">
  <a:themeElements>
    <a:clrScheme name="Segment">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gmen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gment">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D5D6BDF28E4F49884BE791D8A17DB1" ma:contentTypeVersion="12" ma:contentTypeDescription="Een nieuw document maken." ma:contentTypeScope="" ma:versionID="21a6db50c15babf7ade76ad32a19a7a1">
  <xsd:schema xmlns:xsd="http://www.w3.org/2001/XMLSchema" xmlns:xs="http://www.w3.org/2001/XMLSchema" xmlns:p="http://schemas.microsoft.com/office/2006/metadata/properties" xmlns:ns3="7bfeed4b-821f-4fa8-86bc-dfc356f10ef3" xmlns:ns4="313f9253-8e14-47cd-b686-d8d69cab5da7" targetNamespace="http://schemas.microsoft.com/office/2006/metadata/properties" ma:root="true" ma:fieldsID="46f50cf2d36ef24fc455e75066741d7e" ns3:_="" ns4:_="">
    <xsd:import namespace="7bfeed4b-821f-4fa8-86bc-dfc356f10ef3"/>
    <xsd:import namespace="313f9253-8e14-47cd-b686-d8d69cab5da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feed4b-821f-4fa8-86bc-dfc356f10e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3f9253-8e14-47cd-b686-d8d69cab5da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SharingHintHash" ma:index="18"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E5C4AE-64DC-490B-90B4-B2C5095029D9}">
  <ds:schemaRefs>
    <ds:schemaRef ds:uri="http://schemas.microsoft.com/sharepoint/v3/contenttype/forms"/>
  </ds:schemaRefs>
</ds:datastoreItem>
</file>

<file path=customXml/itemProps2.xml><?xml version="1.0" encoding="utf-8"?>
<ds:datastoreItem xmlns:ds="http://schemas.openxmlformats.org/officeDocument/2006/customXml" ds:itemID="{D96E8A9D-4B77-4CF7-9119-F15946DF96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feed4b-821f-4fa8-86bc-dfc356f10ef3"/>
    <ds:schemaRef ds:uri="313f9253-8e14-47cd-b686-d8d69cab5d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6D2249-C7FD-48AC-A51F-2768EDA98493}">
  <ds:schemaRefs>
    <ds:schemaRef ds:uri="http://purl.org/dc/elements/1.1/"/>
    <ds:schemaRef ds:uri="http://schemas.openxmlformats.org/package/2006/metadata/core-properties"/>
    <ds:schemaRef ds:uri="http://purl.org/dc/terms/"/>
    <ds:schemaRef ds:uri="http://schemas.microsoft.com/office/infopath/2007/PartnerControls"/>
    <ds:schemaRef ds:uri="7bfeed4b-821f-4fa8-86bc-dfc356f10ef3"/>
    <ds:schemaRef ds:uri="http://schemas.microsoft.com/office/2006/documentManagement/types"/>
    <ds:schemaRef ds:uri="http://schemas.microsoft.com/office/2006/metadata/properties"/>
    <ds:schemaRef ds:uri="313f9253-8e14-47cd-b686-d8d69cab5da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198</TotalTime>
  <Words>1105</Words>
  <Application>Microsoft Office PowerPoint</Application>
  <PresentationFormat>Breedbeeld</PresentationFormat>
  <Paragraphs>75</Paragraphs>
  <Slides>13</Slides>
  <Notes>0</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Arial</vt:lpstr>
      <vt:lpstr>Century Gothic</vt:lpstr>
      <vt:lpstr>Futura Book</vt:lpstr>
      <vt:lpstr>Wingdings 3</vt:lpstr>
      <vt:lpstr>Segment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Provincie Noord-Brabant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Iris van Seumeren</dc:creator>
  <cp:lastModifiedBy>Menno van Bijsterveldt</cp:lastModifiedBy>
  <cp:revision>23</cp:revision>
  <dcterms:created xsi:type="dcterms:W3CDTF">2022-08-04T08:54:11Z</dcterms:created>
  <dcterms:modified xsi:type="dcterms:W3CDTF">2022-09-28T10:51:27Z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0x01010019D5D6BDF28E4F49884BE791D8A17DB1</vt:lpwstr>
  </property>
</Properties>
</file>