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media/image54.jp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72" r:id="rId2"/>
    <p:sldId id="307" r:id="rId3"/>
    <p:sldId id="308" r:id="rId4"/>
    <p:sldId id="305" r:id="rId5"/>
    <p:sldId id="309" r:id="rId6"/>
    <p:sldId id="271" r:id="rId7"/>
    <p:sldId id="267"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257" r:id="rId23"/>
    <p:sldId id="300" r:id="rId24"/>
    <p:sldId id="301" r:id="rId25"/>
    <p:sldId id="261" r:id="rId26"/>
    <p:sldId id="262" r:id="rId27"/>
    <p:sldId id="302" r:id="rId28"/>
    <p:sldId id="306" r:id="rId29"/>
    <p:sldId id="275" r:id="rId30"/>
    <p:sldId id="276" r:id="rId31"/>
    <p:sldId id="277" r:id="rId32"/>
    <p:sldId id="260" r:id="rId33"/>
    <p:sldId id="259" r:id="rId34"/>
    <p:sldId id="303" r:id="rId35"/>
    <p:sldId id="304" r:id="rId36"/>
    <p:sldId id="281" r:id="rId37"/>
    <p:sldId id="279" r:id="rId38"/>
    <p:sldId id="282" r:id="rId39"/>
    <p:sldId id="283" r:id="rId40"/>
    <p:sldId id="26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urkensteen, Wijnand" initials="TW" lastIdx="3" clrIdx="0">
    <p:extLst>
      <p:ext uri="{19B8F6BF-5375-455C-9EA6-DF929625EA0E}">
        <p15:presenceInfo xmlns:p15="http://schemas.microsoft.com/office/powerpoint/2012/main" userId="S::wturkensteen@aaenmaas.nl::18456df9-3146-44ee-a9b7-defafd92f8d7" providerId="AD"/>
      </p:ext>
    </p:extLst>
  </p:cmAuthor>
  <p:cmAuthor id="2" name="Heijnen, Mike" initials="HM" lastIdx="18" clrIdx="1">
    <p:extLst>
      <p:ext uri="{19B8F6BF-5375-455C-9EA6-DF929625EA0E}">
        <p15:presenceInfo xmlns:p15="http://schemas.microsoft.com/office/powerpoint/2012/main" userId="S::mheijnen@aaenmaas.nl::503fe0169ef600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2" autoAdjust="0"/>
    <p:restoredTop sz="94660"/>
  </p:normalViewPr>
  <p:slideViewPr>
    <p:cSldViewPr snapToGrid="0" showGuides="1">
      <p:cViewPr varScale="1">
        <p:scale>
          <a:sx n="86" d="100"/>
          <a:sy n="86" d="100"/>
        </p:scale>
        <p:origin x="514"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6-05T19:13:49.399" idx="3">
    <p:pos x="4618" y="1503"/>
    <p:text>Dit is de voorspelling uit 2012 ikv DHZ voor de landbouwschade. Die wordt nu herzien (vernieuwde instrumentaria voor landbouw en natuur). In grote lijnen wijzigt het beeld niet.</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6-05T19:12:10.557" idx="2">
    <p:pos x="10" y="10"/>
    <p:text>Speelt deze discussie? Dit is deels ook hitte, etc.</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19-06-05T16:15:59.237" idx="7">
    <p:pos x="4314" y="1536"/>
    <p:text>Beregenen gras is niet altijd de logische keuze (vanuit bedrijfseconomisch perspectief). Maar drempel voor goedkoper alternatief (inkopen gras) als de haspel er toch is, behoud grasmat</p:text>
    <p:extLst>
      <p:ext uri="{C676402C-5697-4E1C-873F-D02D1690AC5C}">
        <p15:threadingInfo xmlns:p15="http://schemas.microsoft.com/office/powerpoint/2012/main" timeZoneBias="-120"/>
      </p:ext>
    </p:extLst>
  </p:cm>
  <p:cm authorId="2" dt="2019-06-05T16:16:56.053" idx="8">
    <p:pos x="6192" y="1728"/>
    <p:text>een internationaal onderzoek heeft geduid dat water niet optimaal wordt ingezet, maar voor gewassen met een te lage toegevoegde waarde. Omdat het te goedkoop is (alleen de kosten voor beregening, niet voor het water zelf).</p:text>
    <p:extLst>
      <p:ext uri="{C676402C-5697-4E1C-873F-D02D1690AC5C}">
        <p15:threadingInfo xmlns:p15="http://schemas.microsoft.com/office/powerpoint/2012/main" timeZoneBias="-120"/>
      </p:ext>
    </p:extLst>
  </p:cm>
  <p:cm authorId="2" dt="2019-06-05T16:33:03.778" idx="18">
    <p:pos x="6192" y="1864"/>
    <p:text>https://www.h2owaternetwerk.nl/h2o-actueel/te-goedkoop-grondwater-voor-gewassen-versterkt-wateruitputting</p:text>
    <p:extLst>
      <p:ext uri="{C676402C-5697-4E1C-873F-D02D1690AC5C}">
        <p15:threadingInfo xmlns:p15="http://schemas.microsoft.com/office/powerpoint/2012/main" timeZoneBias="-120">
          <p15:parentCm authorId="2" idx="8"/>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9-06-05T19:07:23.090" idx="1">
    <p:pos x="6881" y="1418"/>
    <p:text>hier zijn we al mee bezig in het landelijk gebied</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988E99-63B4-4337-B8D7-4A417FA4A541}" type="datetimeFigureOut">
              <a:rPr lang="en-GB" smtClean="0"/>
              <a:t>25/06/2019</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358612-147D-432E-AFF7-7078B20273D3}" type="slidenum">
              <a:rPr lang="en-GB" smtClean="0"/>
              <a:t>‹#›</a:t>
            </a:fld>
            <a:endParaRPr lang="en-GB"/>
          </a:p>
        </p:txBody>
      </p:sp>
    </p:spTree>
    <p:extLst>
      <p:ext uri="{BB962C8B-B14F-4D97-AF65-F5344CB8AC3E}">
        <p14:creationId xmlns:p14="http://schemas.microsoft.com/office/powerpoint/2010/main" val="3547277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Bewustwording, eigenaarschap en handelingsperspectief </a:t>
            </a:r>
            <a:r>
              <a:rPr lang="nl-NL" dirty="0">
                <a:sym typeface="Wingdings" panose="05000000000000000000" pitchFamily="2" charset="2"/>
              </a:rPr>
              <a:t> actiegerichte </a:t>
            </a:r>
            <a:r>
              <a:rPr lang="nl-NL" dirty="0" err="1">
                <a:sym typeface="Wingdings" panose="05000000000000000000" pitchFamily="2" charset="2"/>
              </a:rPr>
              <a:t>risicocialoog</a:t>
            </a:r>
            <a:endParaRPr lang="nl-NL" dirty="0">
              <a:sym typeface="Wingdings" panose="05000000000000000000" pitchFamily="2" charset="2"/>
            </a:endParaRPr>
          </a:p>
          <a:p>
            <a:r>
              <a:rPr lang="nl-NL" dirty="0">
                <a:sym typeface="Wingdings" panose="05000000000000000000" pitchFamily="2" charset="2"/>
              </a:rPr>
              <a:t>Samenwerking met </a:t>
            </a:r>
            <a:r>
              <a:rPr lang="nl-NL" dirty="0" err="1">
                <a:sym typeface="Wingdings" panose="05000000000000000000" pitchFamily="2" charset="2"/>
              </a:rPr>
              <a:t>OrgID</a:t>
            </a:r>
            <a:r>
              <a:rPr lang="nl-NL" dirty="0">
                <a:sym typeface="Wingdings" panose="05000000000000000000" pitchFamily="2" charset="2"/>
              </a:rPr>
              <a:t>- evaluatie risicodialoog, ervaring met NAS bollen aanpak (sectorale aanpak)</a:t>
            </a:r>
            <a:endParaRPr lang="nl-NL" dirty="0"/>
          </a:p>
        </p:txBody>
      </p:sp>
      <p:sp>
        <p:nvSpPr>
          <p:cNvPr id="4" name="Slide Number Placeholder 3"/>
          <p:cNvSpPr>
            <a:spLocks noGrp="1"/>
          </p:cNvSpPr>
          <p:nvPr>
            <p:ph type="sldNum" sz="quarter" idx="5"/>
          </p:nvPr>
        </p:nvSpPr>
        <p:spPr/>
        <p:txBody>
          <a:bodyPr/>
          <a:lstStyle/>
          <a:p>
            <a:fld id="{BF358612-147D-432E-AFF7-7078B20273D3}" type="slidenum">
              <a:rPr lang="en-GB" smtClean="0"/>
              <a:t>5</a:t>
            </a:fld>
            <a:endParaRPr lang="en-GB"/>
          </a:p>
        </p:txBody>
      </p:sp>
    </p:spTree>
    <p:extLst>
      <p:ext uri="{BB962C8B-B14F-4D97-AF65-F5344CB8AC3E}">
        <p14:creationId xmlns:p14="http://schemas.microsoft.com/office/powerpoint/2010/main" val="1574178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BF358612-147D-432E-AFF7-7078B20273D3}" type="slidenum">
              <a:rPr lang="en-GB" smtClean="0"/>
              <a:t>6</a:t>
            </a:fld>
            <a:endParaRPr lang="en-GB"/>
          </a:p>
        </p:txBody>
      </p:sp>
    </p:spTree>
    <p:extLst>
      <p:ext uri="{BB962C8B-B14F-4D97-AF65-F5344CB8AC3E}">
        <p14:creationId xmlns:p14="http://schemas.microsoft.com/office/powerpoint/2010/main" val="938431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Resumerend :</a:t>
            </a:r>
          </a:p>
          <a:p>
            <a:endParaRPr lang="nl-NL" dirty="0"/>
          </a:p>
          <a:p>
            <a:r>
              <a:rPr lang="nl-NL" dirty="0"/>
              <a:t>Geen nieuwe max, wel langdurig hoog, geen bijzondere knelpunten, met andere woorden we hebben de marathon goed volbracht (met nog lucht</a:t>
            </a:r>
            <a:r>
              <a:rPr lang="nl-NL" baseline="0" dirty="0"/>
              <a:t> over </a:t>
            </a:r>
            <a:r>
              <a:rPr lang="nl-NL" baseline="0" dirty="0">
                <a:sym typeface="Wingdings" panose="05000000000000000000" pitchFamily="2" charset="2"/>
              </a:rPr>
              <a:t> )</a:t>
            </a:r>
          </a:p>
          <a:p>
            <a:endParaRPr lang="nl-NL" baseline="0" dirty="0">
              <a:sym typeface="Wingdings" panose="05000000000000000000" pitchFamily="2" charset="2"/>
            </a:endParaRPr>
          </a:p>
          <a:p>
            <a:r>
              <a:rPr lang="nl-NL" baseline="0" dirty="0">
                <a:sym typeface="Wingdings" panose="05000000000000000000" pitchFamily="2" charset="2"/>
              </a:rPr>
              <a:t>Opvallend was wel de toename aan publiciteit voor het onderwerp ‘droogte’</a:t>
            </a:r>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AE084F-1948-451A-8C30-C4467D8F0B12}" type="slidenum">
              <a:rPr kumimoji="0" lang="en-US" sz="1200" b="0" i="0" u="none" strike="noStrike" kern="1200" cap="none" spc="0" normalizeH="0" baseline="0" noProof="0" smtClean="0">
                <a:ln>
                  <a:noFill/>
                </a:ln>
                <a:solidFill>
                  <a:srgbClr val="000000"/>
                </a:solidFill>
                <a:effectLst/>
                <a:uLnTx/>
                <a:uFillTx/>
                <a:latin typeface="Arial" charset="0"/>
                <a:ea typeface="ヒラギノ角ゴ Pro W3"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charset="0"/>
              <a:ea typeface="ヒラギノ角ゴ Pro W3" charset="-128"/>
              <a:cs typeface="+mn-cs"/>
            </a:endParaRPr>
          </a:p>
        </p:txBody>
      </p:sp>
    </p:spTree>
    <p:extLst>
      <p:ext uri="{BB962C8B-B14F-4D97-AF65-F5344CB8AC3E}">
        <p14:creationId xmlns:p14="http://schemas.microsoft.com/office/powerpoint/2010/main" val="3559736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C544C9-66BB-4B6E-8385-6732F4EEA9ED}"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550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Eind 2015 volgt dan het Akkoord van</a:t>
            </a:r>
            <a:r>
              <a:rPr lang="nl-NL" baseline="0" dirty="0"/>
              <a:t> Parijs. KA voor het eerst goed op de internationale agenda.</a:t>
            </a:r>
            <a:endParaRPr lang="nl-NL" dirty="0"/>
          </a:p>
        </p:txBody>
      </p:sp>
      <p:sp>
        <p:nvSpPr>
          <p:cNvPr id="4" name="Tijdelijke aanduiding voor dianummer 3"/>
          <p:cNvSpPr>
            <a:spLocks noGrp="1"/>
          </p:cNvSpPr>
          <p:nvPr>
            <p:ph type="sldNum" sz="quarter" idx="10"/>
          </p:nvPr>
        </p:nvSpPr>
        <p:spPr/>
        <p:txBody>
          <a:bodyPr/>
          <a:lstStyle/>
          <a:p>
            <a:fld id="{88541D68-CEBB-4055-B80F-8833EEB3B5F2}" type="slidenum">
              <a:rPr lang="nl-NL" smtClean="0"/>
              <a:pPr/>
              <a:t>34</a:t>
            </a:fld>
            <a:endParaRPr lang="nl-NL"/>
          </a:p>
        </p:txBody>
      </p:sp>
    </p:spTree>
    <p:extLst>
      <p:ext uri="{BB962C8B-B14F-4D97-AF65-F5344CB8AC3E}">
        <p14:creationId xmlns:p14="http://schemas.microsoft.com/office/powerpoint/2010/main" val="1899583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15362"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r>
              <a:rPr lang="nl-NL" sz="1700" dirty="0"/>
              <a:t>Recent</a:t>
            </a:r>
            <a:r>
              <a:rPr lang="nl-NL" sz="1700" baseline="0" dirty="0"/>
              <a:t> (mei/juni) veel hoosbuien. Komen die nu echt vaker voor? Ja dus.</a:t>
            </a:r>
          </a:p>
          <a:p>
            <a:r>
              <a:rPr lang="nl-NL" sz="1700" baseline="0" dirty="0"/>
              <a:t>Door hele land. Maar gevolgen kunnen afhankelijk van gebiedskenmerken wel verschillen.</a:t>
            </a:r>
            <a:endParaRPr lang="nl-NL" sz="1700" dirty="0"/>
          </a:p>
        </p:txBody>
      </p:sp>
      <p:sp>
        <p:nvSpPr>
          <p:cNvPr id="15363" name="Tijdelijke aanduiding voor dia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72C605-8DC3-445F-8839-E698B875331C}" type="slidenum">
              <a:rPr lang="nl-NL" smtClean="0">
                <a:latin typeface="Times New Roman" pitchFamily="18" charset="0"/>
              </a:rPr>
              <a:pPr/>
              <a:t>35</a:t>
            </a:fld>
            <a:endParaRPr lang="nl-NL">
              <a:latin typeface="Times New Roman" pitchFamily="18" charset="0"/>
            </a:endParaRPr>
          </a:p>
        </p:txBody>
      </p:sp>
    </p:spTree>
    <p:extLst>
      <p:ext uri="{BB962C8B-B14F-4D97-AF65-F5344CB8AC3E}">
        <p14:creationId xmlns:p14="http://schemas.microsoft.com/office/powerpoint/2010/main" val="32748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15362"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r>
              <a:rPr lang="nl-NL" sz="1700" dirty="0"/>
              <a:t>Waar gaat het deltaplan over?</a:t>
            </a:r>
          </a:p>
          <a:p>
            <a:endParaRPr lang="nl-NL" sz="1700" dirty="0"/>
          </a:p>
          <a:p>
            <a:r>
              <a:rPr lang="en-US" sz="1700" dirty="0" err="1"/>
              <a:t>Nadruk</a:t>
            </a:r>
            <a:r>
              <a:rPr lang="en-US" sz="1700" dirty="0"/>
              <a:t> in </a:t>
            </a:r>
            <a:r>
              <a:rPr lang="en-US" sz="1700" dirty="0" err="1"/>
              <a:t>Deltaplan</a:t>
            </a:r>
            <a:r>
              <a:rPr lang="en-US" sz="1700" dirty="0"/>
              <a:t> op </a:t>
            </a:r>
            <a:r>
              <a:rPr lang="en-US" sz="1700" dirty="0" err="1"/>
              <a:t>ruimtelijke</a:t>
            </a:r>
            <a:r>
              <a:rPr lang="en-US" sz="1700" baseline="0" dirty="0"/>
              <a:t> </a:t>
            </a:r>
            <a:r>
              <a:rPr lang="en-US" sz="1700" baseline="0" dirty="0" err="1"/>
              <a:t>maatregelen</a:t>
            </a:r>
            <a:r>
              <a:rPr lang="en-US" sz="1700" baseline="0" dirty="0"/>
              <a:t> </a:t>
            </a:r>
            <a:r>
              <a:rPr lang="en-US" sz="1700" baseline="0" dirty="0" err="1"/>
              <a:t>t.a.v</a:t>
            </a:r>
            <a:r>
              <a:rPr lang="en-US" sz="1700" baseline="0" dirty="0"/>
              <a:t>. </a:t>
            </a:r>
            <a:r>
              <a:rPr lang="en-US" sz="1700" dirty="0" err="1"/>
              <a:t>wateroverlast</a:t>
            </a:r>
            <a:r>
              <a:rPr lang="en-US" sz="1700" dirty="0"/>
              <a:t> en </a:t>
            </a:r>
            <a:r>
              <a:rPr lang="en-US" sz="1700" dirty="0" err="1"/>
              <a:t>hittestres</a:t>
            </a:r>
            <a:r>
              <a:rPr lang="en-US" sz="1700" dirty="0"/>
              <a:t>. </a:t>
            </a:r>
            <a:r>
              <a:rPr lang="en-US" sz="1700" dirty="0" err="1"/>
              <a:t>Uiteraard</a:t>
            </a:r>
            <a:r>
              <a:rPr lang="en-US" sz="1700" dirty="0"/>
              <a:t> </a:t>
            </a:r>
            <a:r>
              <a:rPr lang="en-US" sz="1700" dirty="0" err="1"/>
              <a:t>samenhang</a:t>
            </a:r>
            <a:r>
              <a:rPr lang="en-US" sz="1700" dirty="0"/>
              <a:t> met </a:t>
            </a:r>
            <a:r>
              <a:rPr lang="en-US" sz="1700" dirty="0" err="1"/>
              <a:t>droogte</a:t>
            </a:r>
            <a:r>
              <a:rPr lang="en-US" sz="1700" dirty="0"/>
              <a:t> (</a:t>
            </a:r>
            <a:r>
              <a:rPr lang="en-US" sz="1700" dirty="0" err="1"/>
              <a:t>Deltaprogramma</a:t>
            </a:r>
            <a:r>
              <a:rPr lang="en-US" sz="1700" dirty="0"/>
              <a:t> </a:t>
            </a:r>
            <a:r>
              <a:rPr lang="en-US" sz="1700" dirty="0" err="1"/>
              <a:t>zoetwater</a:t>
            </a:r>
            <a:r>
              <a:rPr lang="en-US" sz="1700" dirty="0"/>
              <a:t>) en </a:t>
            </a:r>
            <a:r>
              <a:rPr lang="en-US" sz="1700" dirty="0" err="1"/>
              <a:t>waterveiligheid</a:t>
            </a:r>
            <a:r>
              <a:rPr lang="en-US" sz="1700" dirty="0"/>
              <a:t> (DP </a:t>
            </a:r>
            <a:r>
              <a:rPr lang="en-US" sz="1700" dirty="0" err="1"/>
              <a:t>waterveiligheid</a:t>
            </a:r>
            <a:r>
              <a:rPr lang="en-US" sz="1700" dirty="0"/>
              <a:t>).</a:t>
            </a:r>
          </a:p>
          <a:p>
            <a:r>
              <a:rPr lang="en-US" sz="1700" dirty="0" err="1"/>
              <a:t>Aan</a:t>
            </a:r>
            <a:r>
              <a:rPr lang="en-US" sz="1700" dirty="0"/>
              <a:t> </a:t>
            </a:r>
            <a:r>
              <a:rPr lang="en-US" sz="1700" dirty="0" err="1"/>
              <a:t>wateroverlast</a:t>
            </a:r>
            <a:r>
              <a:rPr lang="en-US" sz="1700" dirty="0"/>
              <a:t> </a:t>
            </a:r>
            <a:r>
              <a:rPr lang="en-US" sz="1700" dirty="0" err="1"/>
              <a:t>werken</a:t>
            </a:r>
            <a:r>
              <a:rPr lang="en-US" sz="1700" dirty="0"/>
              <a:t> we al </a:t>
            </a:r>
            <a:r>
              <a:rPr lang="en-US" sz="1700" dirty="0" err="1"/>
              <a:t>langer</a:t>
            </a:r>
            <a:r>
              <a:rPr lang="en-US" sz="1700" dirty="0"/>
              <a:t>, </a:t>
            </a:r>
            <a:r>
              <a:rPr lang="en-US" sz="1700" dirty="0" err="1"/>
              <a:t>hittestress</a:t>
            </a:r>
            <a:r>
              <a:rPr lang="en-US" sz="1700" dirty="0"/>
              <a:t> nog </a:t>
            </a:r>
            <a:r>
              <a:rPr lang="en-US" sz="1700" dirty="0" err="1"/>
              <a:t>onderbelicht</a:t>
            </a:r>
            <a:r>
              <a:rPr lang="en-US" sz="1700" dirty="0"/>
              <a:t> in DP maar </a:t>
            </a:r>
            <a:r>
              <a:rPr lang="en-US" sz="1700" dirty="0" err="1"/>
              <a:t>ook</a:t>
            </a:r>
            <a:r>
              <a:rPr lang="en-US" sz="1700" dirty="0"/>
              <a:t> </a:t>
            </a:r>
            <a:r>
              <a:rPr lang="en-US" sz="1700" dirty="0" err="1"/>
              <a:t>belangrijk</a:t>
            </a:r>
            <a:r>
              <a:rPr lang="en-US" sz="1700" dirty="0"/>
              <a:t>. </a:t>
            </a:r>
            <a:r>
              <a:rPr lang="en-US" sz="1700" dirty="0" err="1"/>
              <a:t>Hier</a:t>
            </a:r>
            <a:r>
              <a:rPr lang="en-US" sz="1700" dirty="0"/>
              <a:t> slag in </a:t>
            </a:r>
            <a:r>
              <a:rPr lang="en-US" sz="1700" dirty="0" err="1"/>
              <a:t>maken</a:t>
            </a:r>
            <a:r>
              <a:rPr lang="en-US" sz="1700" dirty="0"/>
              <a:t>.</a:t>
            </a:r>
          </a:p>
          <a:p>
            <a:endParaRPr lang="en-US" sz="1700" dirty="0"/>
          </a:p>
          <a:p>
            <a:r>
              <a:rPr lang="en-US" sz="1700" dirty="0"/>
              <a:t>Tot nu toe in het </a:t>
            </a:r>
            <a:r>
              <a:rPr lang="en-US" sz="1700" dirty="0" err="1"/>
              <a:t>deltaprogramma</a:t>
            </a:r>
            <a:r>
              <a:rPr lang="en-US" sz="1700" dirty="0"/>
              <a:t> </a:t>
            </a:r>
            <a:r>
              <a:rPr lang="en-US" sz="1700" dirty="0" err="1"/>
              <a:t>ruimtelijke</a:t>
            </a:r>
            <a:r>
              <a:rPr lang="en-US" sz="1700" dirty="0"/>
              <a:t> </a:t>
            </a:r>
            <a:r>
              <a:rPr lang="en-US" sz="1700" dirty="0" err="1"/>
              <a:t>adaptatie</a:t>
            </a:r>
            <a:r>
              <a:rPr lang="en-US" sz="1700" dirty="0"/>
              <a:t> </a:t>
            </a:r>
            <a:r>
              <a:rPr lang="en-US" sz="1700" dirty="0" err="1"/>
              <a:t>vooral</a:t>
            </a:r>
            <a:r>
              <a:rPr lang="en-US" sz="1700" dirty="0"/>
              <a:t> </a:t>
            </a:r>
            <a:r>
              <a:rPr lang="en-US" sz="1700" dirty="0" err="1"/>
              <a:t>aandacht</a:t>
            </a:r>
            <a:r>
              <a:rPr lang="en-US" sz="1700" dirty="0"/>
              <a:t> </a:t>
            </a:r>
            <a:r>
              <a:rPr lang="en-US" sz="1700" dirty="0" err="1"/>
              <a:t>voor</a:t>
            </a:r>
            <a:r>
              <a:rPr lang="en-US" sz="1700" dirty="0"/>
              <a:t> de </a:t>
            </a:r>
            <a:r>
              <a:rPr lang="en-US" sz="1700" dirty="0" err="1"/>
              <a:t>stad</a:t>
            </a:r>
            <a:r>
              <a:rPr lang="en-US" sz="1700" dirty="0"/>
              <a:t>. In het </a:t>
            </a:r>
            <a:r>
              <a:rPr lang="en-US" sz="1700" dirty="0" err="1"/>
              <a:t>Deltaplan</a:t>
            </a:r>
            <a:r>
              <a:rPr lang="en-US" sz="1700" dirty="0"/>
              <a:t> </a:t>
            </a:r>
            <a:r>
              <a:rPr lang="en-US" sz="1700" dirty="0" err="1"/>
              <a:t>wordt</a:t>
            </a:r>
            <a:r>
              <a:rPr lang="en-US" sz="1700" dirty="0"/>
              <a:t> </a:t>
            </a:r>
            <a:r>
              <a:rPr lang="en-US" sz="1700" dirty="0" err="1"/>
              <a:t>dat</a:t>
            </a:r>
            <a:r>
              <a:rPr lang="en-US" sz="1700" dirty="0"/>
              <a:t> </a:t>
            </a:r>
            <a:r>
              <a:rPr lang="en-US" sz="1700" dirty="0" err="1"/>
              <a:t>verbreed</a:t>
            </a:r>
            <a:r>
              <a:rPr lang="en-US" sz="1700" dirty="0"/>
              <a:t>. </a:t>
            </a:r>
            <a:r>
              <a:rPr lang="en-US" sz="1700" dirty="0" err="1"/>
              <a:t>Dat</a:t>
            </a:r>
            <a:r>
              <a:rPr lang="en-US" sz="1700" dirty="0"/>
              <a:t> </a:t>
            </a:r>
            <a:r>
              <a:rPr lang="en-US" sz="1700" dirty="0" err="1"/>
              <a:t>richt</a:t>
            </a:r>
            <a:r>
              <a:rPr lang="en-US" sz="1700" dirty="0"/>
              <a:t> </a:t>
            </a:r>
            <a:r>
              <a:rPr lang="en-US" sz="1700" dirty="0" err="1"/>
              <a:t>zich</a:t>
            </a:r>
            <a:r>
              <a:rPr lang="en-US" sz="1700" dirty="0"/>
              <a:t> op </a:t>
            </a:r>
            <a:r>
              <a:rPr lang="en-US" sz="1700" dirty="0" err="1"/>
              <a:t>zowel</a:t>
            </a:r>
            <a:r>
              <a:rPr lang="en-US" sz="1700" dirty="0"/>
              <a:t> </a:t>
            </a:r>
            <a:r>
              <a:rPr lang="en-US" sz="1700" dirty="0" err="1"/>
              <a:t>landelijk</a:t>
            </a:r>
            <a:r>
              <a:rPr lang="en-US" sz="1700" dirty="0"/>
              <a:t> </a:t>
            </a:r>
            <a:r>
              <a:rPr lang="en-US" sz="1700" dirty="0" err="1"/>
              <a:t>gebied</a:t>
            </a:r>
            <a:r>
              <a:rPr lang="en-US" sz="1700" dirty="0"/>
              <a:t> </a:t>
            </a:r>
            <a:r>
              <a:rPr lang="en-US" sz="1700" dirty="0" err="1"/>
              <a:t>als</a:t>
            </a:r>
            <a:r>
              <a:rPr lang="en-US" sz="1700" dirty="0"/>
              <a:t> </a:t>
            </a:r>
            <a:r>
              <a:rPr lang="en-US" sz="1700" dirty="0" err="1"/>
              <a:t>bebouwd</a:t>
            </a:r>
            <a:r>
              <a:rPr lang="en-US" sz="1700" dirty="0"/>
              <a:t> </a:t>
            </a:r>
            <a:r>
              <a:rPr lang="en-US" sz="1700" dirty="0" err="1"/>
              <a:t>gebied</a:t>
            </a:r>
            <a:r>
              <a:rPr lang="en-US" sz="1700" dirty="0"/>
              <a:t> en de </a:t>
            </a:r>
            <a:r>
              <a:rPr lang="en-US" sz="1700" dirty="0" err="1"/>
              <a:t>samenhang</a:t>
            </a:r>
            <a:r>
              <a:rPr lang="en-US" sz="1700" dirty="0"/>
              <a:t> </a:t>
            </a:r>
            <a:r>
              <a:rPr lang="en-US" sz="1700" dirty="0" err="1"/>
              <a:t>daartussen</a:t>
            </a:r>
            <a:r>
              <a:rPr lang="en-US" sz="1700" dirty="0"/>
              <a:t>.</a:t>
            </a:r>
          </a:p>
          <a:p>
            <a:endParaRPr lang="nl-NL" sz="1700" dirty="0"/>
          </a:p>
          <a:p>
            <a:endParaRPr lang="nl-NL" sz="1700" dirty="0"/>
          </a:p>
        </p:txBody>
      </p:sp>
      <p:sp>
        <p:nvSpPr>
          <p:cNvPr id="15363" name="Tijdelijke aanduiding voor dia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72C605-8DC3-445F-8839-E698B875331C}" type="slidenum">
              <a:rPr lang="nl-NL" smtClean="0">
                <a:latin typeface="Times New Roman" pitchFamily="18" charset="0"/>
              </a:rPr>
              <a:pPr/>
              <a:t>36</a:t>
            </a:fld>
            <a:endParaRPr lang="nl-NL">
              <a:latin typeface="Times New Roman" pitchFamily="18" charset="0"/>
            </a:endParaRPr>
          </a:p>
        </p:txBody>
      </p:sp>
    </p:spTree>
    <p:extLst>
      <p:ext uri="{BB962C8B-B14F-4D97-AF65-F5344CB8AC3E}">
        <p14:creationId xmlns:p14="http://schemas.microsoft.com/office/powerpoint/2010/main" val="3512796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11266"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r>
              <a:rPr lang="nl-NL" sz="1200" kern="1200" dirty="0">
                <a:solidFill>
                  <a:schemeClr val="tx1"/>
                </a:solidFill>
                <a:latin typeface="+mn-lt"/>
                <a:ea typeface="+mn-ea"/>
                <a:cs typeface="+mn-cs"/>
              </a:rPr>
              <a:t>Kortom: urgentie is duidelijk. </a:t>
            </a:r>
          </a:p>
          <a:p>
            <a:endParaRPr lang="nl-NL" sz="1200" kern="1200" dirty="0">
              <a:solidFill>
                <a:schemeClr val="tx1"/>
              </a:solidFill>
              <a:latin typeface="+mn-lt"/>
              <a:ea typeface="+mn-ea"/>
              <a:cs typeface="+mn-cs"/>
            </a:endParaRPr>
          </a:p>
          <a:p>
            <a:r>
              <a:rPr lang="nl-NL" sz="1200" kern="1200" dirty="0">
                <a:solidFill>
                  <a:schemeClr val="tx1"/>
                </a:solidFill>
                <a:latin typeface="+mn-lt"/>
                <a:ea typeface="+mn-ea"/>
                <a:cs typeface="+mn-cs"/>
              </a:rPr>
              <a:t>Met h</a:t>
            </a:r>
            <a:r>
              <a:rPr lang="nl-NL" sz="1200" kern="1200" baseline="0" dirty="0">
                <a:solidFill>
                  <a:schemeClr val="tx1"/>
                </a:solidFill>
                <a:latin typeface="+mn-lt"/>
                <a:ea typeface="+mn-ea"/>
                <a:cs typeface="+mn-cs"/>
              </a:rPr>
              <a:t>et Deltaprogramma willen we schade en slachtoffers beperken en zo mogelijk voorkomen. We willen </a:t>
            </a:r>
            <a:r>
              <a:rPr lang="nl-NL" sz="1200" u="sng" kern="1200" baseline="0" dirty="0">
                <a:solidFill>
                  <a:schemeClr val="tx1"/>
                </a:solidFill>
                <a:latin typeface="+mn-lt"/>
                <a:ea typeface="+mn-ea"/>
                <a:cs typeface="+mn-cs"/>
              </a:rPr>
              <a:t>niet reageren op rampen, maar ze voor zijn. Dat geldt niet alleen voor waterveiligheid, maar ook voor schade door wateroverlast, hitte en droogte.</a:t>
            </a:r>
            <a:endParaRPr lang="nl-NL" sz="1200" u="sng" kern="1200" dirty="0">
              <a:solidFill>
                <a:schemeClr val="tx1"/>
              </a:solidFill>
              <a:latin typeface="+mn-lt"/>
              <a:ea typeface="+mn-ea"/>
              <a:cs typeface="+mn-cs"/>
            </a:endParaRPr>
          </a:p>
          <a:p>
            <a:endParaRPr lang="nl-NL" sz="1200" kern="1200" dirty="0">
              <a:solidFill>
                <a:schemeClr val="tx1"/>
              </a:solidFill>
              <a:latin typeface="+mn-lt"/>
              <a:ea typeface="+mn-ea"/>
              <a:cs typeface="+mn-cs"/>
            </a:endParaRPr>
          </a:p>
          <a:p>
            <a:r>
              <a:rPr lang="nl-NL" sz="1200" kern="1200" dirty="0">
                <a:solidFill>
                  <a:schemeClr val="tx1"/>
                </a:solidFill>
                <a:latin typeface="+mn-lt"/>
                <a:ea typeface="+mn-ea"/>
                <a:cs typeface="+mn-cs"/>
              </a:rPr>
              <a:t>Deltaprogramma RA heeft daarom als doelen: Nederland in 2050 klimaatbestendig en waterrobuust ingericht. En om dat te bereiken hebben we afgesproken vanaf 2020 zo te handelen. Dat betekent dat we vanaf 2020 bij elke ruimtelijke ingreep (inrichting wijk, aanleg riolering, maar ook beheer en onderhoud) rekening houden met weersextremen.</a:t>
            </a:r>
          </a:p>
          <a:p>
            <a:endParaRPr lang="nl-NL" sz="1200" kern="1200" dirty="0">
              <a:solidFill>
                <a:schemeClr val="tx1"/>
              </a:solidFill>
              <a:latin typeface="+mn-lt"/>
              <a:ea typeface="+mn-ea"/>
              <a:cs typeface="+mn-cs"/>
            </a:endParaRPr>
          </a:p>
          <a:p>
            <a:endParaRPr lang="en-US" dirty="0"/>
          </a:p>
          <a:p>
            <a:endParaRPr lang="nl-NL" dirty="0"/>
          </a:p>
        </p:txBody>
      </p:sp>
      <p:sp>
        <p:nvSpPr>
          <p:cNvPr id="11267" name="Tijdelijke aanduiding voor dia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0318DD2-71B6-48E8-B64B-6B6FCDFF81B4}" type="slidenum">
              <a:rPr lang="nl-NL" smtClean="0">
                <a:latin typeface="Times New Roman" pitchFamily="18" charset="0"/>
              </a:rPr>
              <a:pPr/>
              <a:t>37</a:t>
            </a:fld>
            <a:endParaRPr lang="nl-NL">
              <a:latin typeface="Times New Roman" pitchFamily="18" charset="0"/>
            </a:endParaRPr>
          </a:p>
        </p:txBody>
      </p:sp>
    </p:spTree>
    <p:extLst>
      <p:ext uri="{BB962C8B-B14F-4D97-AF65-F5344CB8AC3E}">
        <p14:creationId xmlns:p14="http://schemas.microsoft.com/office/powerpoint/2010/main" val="3370308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3" name="Tijdelijke aanduiding voor notities 2"/>
          <p:cNvSpPr>
            <a:spLocks noGrp="1"/>
          </p:cNvSpPr>
          <p:nvPr>
            <p:ph type="body" idx="1"/>
          </p:nvPr>
        </p:nvSpPr>
        <p:spPr/>
        <p:txBody>
          <a:bodyPr/>
          <a:lstStyle/>
          <a:p>
            <a:pPr marL="457200" indent="-457200">
              <a:buFont typeface="+mj-lt"/>
              <a:buAutoNum type="arabicPeriod"/>
              <a:defRPr/>
            </a:pPr>
            <a:r>
              <a:rPr lang="nl-NL" dirty="0"/>
              <a:t>Kwetsbaarheid in beeld brengen</a:t>
            </a:r>
          </a:p>
          <a:p>
            <a:pPr marL="457200" indent="-457200">
              <a:buFont typeface="+mj-lt"/>
              <a:buAutoNum type="arabicPeriod"/>
              <a:defRPr/>
            </a:pPr>
            <a:r>
              <a:rPr lang="nl-NL" dirty="0"/>
              <a:t>Risicodialoog voeren en strategie opstellen</a:t>
            </a:r>
          </a:p>
          <a:p>
            <a:pPr marL="457200" indent="-457200">
              <a:buFont typeface="+mj-lt"/>
              <a:buAutoNum type="arabicPeriod"/>
              <a:defRPr/>
            </a:pPr>
            <a:r>
              <a:rPr lang="nl-NL" dirty="0"/>
              <a:t>Uitvoeringsagenda opstellen</a:t>
            </a:r>
          </a:p>
          <a:p>
            <a:pPr marL="457200" indent="-457200">
              <a:buFont typeface="+mj-lt"/>
              <a:buAutoNum type="arabicPeriod"/>
              <a:defRPr/>
            </a:pPr>
            <a:r>
              <a:rPr lang="nl-NL" dirty="0" err="1"/>
              <a:t>Meekoppelkansen</a:t>
            </a:r>
            <a:r>
              <a:rPr lang="nl-NL" dirty="0"/>
              <a:t> benutten</a:t>
            </a:r>
          </a:p>
          <a:p>
            <a:pPr marL="457200" indent="-457200">
              <a:buFont typeface="+mj-lt"/>
              <a:buAutoNum type="arabicPeriod"/>
              <a:defRPr/>
            </a:pPr>
            <a:r>
              <a:rPr lang="nl-NL" dirty="0"/>
              <a:t>Stimuleren en faciliteren</a:t>
            </a:r>
          </a:p>
          <a:p>
            <a:pPr marL="457200" indent="-457200">
              <a:buFont typeface="+mj-lt"/>
              <a:buAutoNum type="arabicPeriod"/>
              <a:defRPr/>
            </a:pPr>
            <a:r>
              <a:rPr lang="nl-NL" dirty="0"/>
              <a:t>Reguleren en borgen</a:t>
            </a:r>
          </a:p>
          <a:p>
            <a:pPr marL="457200" indent="-457200">
              <a:buFont typeface="+mj-lt"/>
              <a:buAutoNum type="arabicPeriod"/>
              <a:defRPr/>
            </a:pPr>
            <a:r>
              <a:rPr lang="nl-NL" dirty="0"/>
              <a:t>Handelen bij calamiteiten</a:t>
            </a:r>
          </a:p>
          <a:p>
            <a:pPr>
              <a:defRPr/>
            </a:pPr>
            <a:endParaRPr lang="nl-NL" dirty="0"/>
          </a:p>
        </p:txBody>
      </p:sp>
      <p:sp>
        <p:nvSpPr>
          <p:cNvPr id="19459" name="Tijdelijke aanduiding voor dia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8386C94-2F78-4F57-A54E-F134C2BE346D}" type="slidenum">
              <a:rPr lang="nl-NL" smtClean="0">
                <a:latin typeface="Times New Roman" pitchFamily="18" charset="0"/>
              </a:rPr>
              <a:pPr/>
              <a:t>38</a:t>
            </a:fld>
            <a:endParaRPr lang="nl-NL">
              <a:latin typeface="Times New Roman" pitchFamily="18" charset="0"/>
            </a:endParaRPr>
          </a:p>
        </p:txBody>
      </p:sp>
    </p:spTree>
    <p:extLst>
      <p:ext uri="{BB962C8B-B14F-4D97-AF65-F5344CB8AC3E}">
        <p14:creationId xmlns:p14="http://schemas.microsoft.com/office/powerpoint/2010/main" val="35430445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91200" y="1511559"/>
            <a:ext cx="10800000" cy="1962441"/>
          </a:xfrm>
        </p:spPr>
        <p:txBody>
          <a:bodyPr anchor="b"/>
          <a:lstStyle>
            <a:lvl1pPr algn="ctr">
              <a:defRPr sz="6000"/>
            </a:lvl1pPr>
          </a:lstStyle>
          <a:p>
            <a:r>
              <a:rPr lang="nl-NL"/>
              <a:t>Click to edit Master title style</a:t>
            </a:r>
            <a:endParaRPr lang="nl-NL" dirty="0"/>
          </a:p>
        </p:txBody>
      </p:sp>
      <p:sp>
        <p:nvSpPr>
          <p:cNvPr id="3" name="Ondertitel 2"/>
          <p:cNvSpPr>
            <a:spLocks noGrp="1"/>
          </p:cNvSpPr>
          <p:nvPr>
            <p:ph type="subTitle" idx="1"/>
          </p:nvPr>
        </p:nvSpPr>
        <p:spPr>
          <a:xfrm>
            <a:off x="691200" y="3531600"/>
            <a:ext cx="10800000" cy="1044000"/>
          </a:xfrm>
        </p:spPr>
        <p:txBody>
          <a:bodyPr>
            <a:normAutofit/>
          </a:bodyPr>
          <a:lstStyle>
            <a:lvl1pPr marL="0" indent="0" algn="ctr">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to edit Master subtitle style</a:t>
            </a:r>
            <a:endParaRPr lang="nl-NL" dirty="0"/>
          </a:p>
        </p:txBody>
      </p:sp>
      <p:sp>
        <p:nvSpPr>
          <p:cNvPr id="7" name="Rectangle 14"/>
          <p:cNvSpPr/>
          <p:nvPr userDrawn="1"/>
        </p:nvSpPr>
        <p:spPr>
          <a:xfrm>
            <a:off x="4444041" y="4639851"/>
            <a:ext cx="3303918" cy="69386"/>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Tijdelijke aanduiding voor tekst 8"/>
          <p:cNvSpPr>
            <a:spLocks noGrp="1"/>
          </p:cNvSpPr>
          <p:nvPr>
            <p:ph type="body" sz="quarter" idx="13"/>
          </p:nvPr>
        </p:nvSpPr>
        <p:spPr>
          <a:xfrm>
            <a:off x="3751200" y="5000400"/>
            <a:ext cx="4680000" cy="338400"/>
          </a:xfrm>
        </p:spPr>
        <p:txBody>
          <a:bodyPr>
            <a:noAutofit/>
          </a:bodyPr>
          <a:lstStyle>
            <a:lvl1pPr marL="0" indent="0" algn="ctr">
              <a:buFont typeface="Arial" panose="020B0604020202020204" pitchFamily="34" charset="0"/>
              <a:buNone/>
              <a:defRPr sz="1600">
                <a:solidFill>
                  <a:schemeClr val="bg1"/>
                </a:solidFill>
              </a:defRPr>
            </a:lvl1pPr>
            <a:lvl2pPr marL="0" indent="0" algn="ctr">
              <a:buNone/>
              <a:defRPr sz="1600">
                <a:solidFill>
                  <a:schemeClr val="bg1"/>
                </a:solidFill>
              </a:defRPr>
            </a:lvl2pPr>
            <a:lvl3pPr marL="0" indent="0" algn="ctr">
              <a:buNone/>
              <a:defRPr sz="1600">
                <a:solidFill>
                  <a:schemeClr val="bg1"/>
                </a:solidFill>
              </a:defRPr>
            </a:lvl3pPr>
            <a:lvl4pPr marL="0" indent="0" algn="ctr">
              <a:buNone/>
              <a:defRPr sz="1600">
                <a:solidFill>
                  <a:schemeClr val="bg1"/>
                </a:solidFill>
              </a:defRPr>
            </a:lvl4pPr>
            <a:lvl5pPr marL="0" indent="0" algn="ctr">
              <a:buNone/>
              <a:defRPr sz="1600">
                <a:solidFill>
                  <a:schemeClr val="bg1"/>
                </a:solidFill>
              </a:defRPr>
            </a:lvl5pPr>
            <a:lvl6pPr marL="0" indent="0" algn="ctr">
              <a:buNone/>
              <a:defRPr sz="1600">
                <a:solidFill>
                  <a:schemeClr val="bg1"/>
                </a:solidFill>
              </a:defRPr>
            </a:lvl6pPr>
            <a:lvl7pPr marL="0" indent="0" algn="ctr">
              <a:buNone/>
              <a:defRPr sz="1600">
                <a:solidFill>
                  <a:schemeClr val="bg1"/>
                </a:solidFill>
              </a:defRPr>
            </a:lvl7pPr>
            <a:lvl8pPr marL="0" indent="0" algn="ctr">
              <a:buNone/>
              <a:defRPr sz="1600">
                <a:solidFill>
                  <a:schemeClr val="bg1"/>
                </a:solidFill>
              </a:defRPr>
            </a:lvl8pPr>
            <a:lvl9pPr marL="0" indent="0" algn="ctr">
              <a:buNone/>
              <a:defRPr sz="1600">
                <a:solidFill>
                  <a:schemeClr val="bg1"/>
                </a:solidFill>
              </a:defRPr>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Tree>
    <p:extLst>
      <p:ext uri="{BB962C8B-B14F-4D97-AF65-F5344CB8AC3E}">
        <p14:creationId xmlns:p14="http://schemas.microsoft.com/office/powerpoint/2010/main" val="1606647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mpagn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918800"/>
            <a:ext cx="6573600" cy="1886400"/>
          </a:xfrm>
        </p:spPr>
        <p:txBody>
          <a:bodyPr anchor="b">
            <a:noAutofit/>
          </a:bodyPr>
          <a:lstStyle>
            <a:lvl1pPr>
              <a:defRPr sz="6000"/>
            </a:lvl1pPr>
          </a:lstStyle>
          <a:p>
            <a:br>
              <a:rPr lang="nl-NL" noProof="0" dirty="0"/>
            </a:br>
            <a:r>
              <a:rPr lang="nl-NL" noProof="0" dirty="0"/>
              <a:t>Zeker Meten!</a:t>
            </a:r>
          </a:p>
        </p:txBody>
      </p:sp>
      <p:sp>
        <p:nvSpPr>
          <p:cNvPr id="7" name="Rectangle 14"/>
          <p:cNvSpPr/>
          <p:nvPr userDrawn="1"/>
        </p:nvSpPr>
        <p:spPr>
          <a:xfrm>
            <a:off x="831600" y="3985200"/>
            <a:ext cx="3303918" cy="69386"/>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 name="Afbeelding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43760" y="2851200"/>
            <a:ext cx="2463230" cy="2808000"/>
          </a:xfrm>
          <a:prstGeom prst="rect">
            <a:avLst/>
          </a:prstGeom>
        </p:spPr>
      </p:pic>
    </p:spTree>
    <p:extLst>
      <p:ext uri="{BB962C8B-B14F-4D97-AF65-F5344CB8AC3E}">
        <p14:creationId xmlns:p14="http://schemas.microsoft.com/office/powerpoint/2010/main" val="13672097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mpagn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918800"/>
            <a:ext cx="6573600" cy="1886400"/>
          </a:xfrm>
        </p:spPr>
        <p:txBody>
          <a:bodyPr anchor="b">
            <a:noAutofit/>
          </a:bodyPr>
          <a:lstStyle>
            <a:lvl1pPr>
              <a:defRPr sz="6000"/>
            </a:lvl1pPr>
          </a:lstStyle>
          <a:p>
            <a:r>
              <a:rPr lang="nl-NL" dirty="0"/>
              <a:t>Tauw </a:t>
            </a:r>
            <a:r>
              <a:rPr lang="nl-NL"/>
              <a:t>kijkt anders</a:t>
            </a:r>
            <a:endParaRPr lang="nl-NL" dirty="0"/>
          </a:p>
        </p:txBody>
      </p:sp>
      <p:sp>
        <p:nvSpPr>
          <p:cNvPr id="7" name="Rectangle 14"/>
          <p:cNvSpPr/>
          <p:nvPr userDrawn="1"/>
        </p:nvSpPr>
        <p:spPr>
          <a:xfrm>
            <a:off x="831600" y="3985200"/>
            <a:ext cx="3303918" cy="69386"/>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 name="Afbeelding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60800" y="2901600"/>
            <a:ext cx="3075666" cy="2340000"/>
          </a:xfrm>
          <a:prstGeom prst="rect">
            <a:avLst/>
          </a:prstGeom>
        </p:spPr>
      </p:pic>
    </p:spTree>
    <p:extLst>
      <p:ext uri="{BB962C8B-B14F-4D97-AF65-F5344CB8AC3E}">
        <p14:creationId xmlns:p14="http://schemas.microsoft.com/office/powerpoint/2010/main" val="4131637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mpagn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918800"/>
            <a:ext cx="6573600" cy="1886400"/>
          </a:xfrm>
        </p:spPr>
        <p:txBody>
          <a:bodyPr anchor="b">
            <a:noAutofit/>
          </a:bodyPr>
          <a:lstStyle>
            <a:lvl1pPr>
              <a:defRPr sz="6000" baseline="0"/>
            </a:lvl1pPr>
          </a:lstStyle>
          <a:p>
            <a:r>
              <a:rPr lang="nl-NL" noProof="0"/>
              <a:t>Tauw</a:t>
            </a:r>
            <a:br>
              <a:rPr lang="nl-NL" noProof="0"/>
            </a:br>
            <a:r>
              <a:rPr lang="nl-NL" noProof="0"/>
              <a:t>Flexible Solutions</a:t>
            </a:r>
            <a:endParaRPr lang="nl-NL" noProof="0" dirty="0"/>
          </a:p>
        </p:txBody>
      </p:sp>
      <p:sp>
        <p:nvSpPr>
          <p:cNvPr id="7" name="Rectangle 14"/>
          <p:cNvSpPr/>
          <p:nvPr userDrawn="1"/>
        </p:nvSpPr>
        <p:spPr>
          <a:xfrm>
            <a:off x="831600" y="3985200"/>
            <a:ext cx="3303918" cy="69386"/>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Tijdelijke aanduiding voor afbeelding 4"/>
          <p:cNvSpPr>
            <a:spLocks noGrp="1"/>
          </p:cNvSpPr>
          <p:nvPr>
            <p:ph type="pic" sz="quarter" idx="10"/>
          </p:nvPr>
        </p:nvSpPr>
        <p:spPr>
          <a:xfrm>
            <a:off x="6980400" y="2358000"/>
            <a:ext cx="4006800" cy="3254400"/>
          </a:xfrm>
        </p:spPr>
        <p:txBody>
          <a:bodyPr/>
          <a:lstStyle>
            <a:lvl1pPr>
              <a:defRPr>
                <a:solidFill>
                  <a:schemeClr val="bg1"/>
                </a:solidFill>
              </a:defRPr>
            </a:lvl1pPr>
          </a:lstStyle>
          <a:p>
            <a:r>
              <a:rPr lang="nl-NL"/>
              <a:t>Click icon to add picture</a:t>
            </a:r>
            <a:endParaRPr lang="nl-NL" dirty="0"/>
          </a:p>
        </p:txBody>
      </p:sp>
    </p:spTree>
    <p:extLst>
      <p:ext uri="{BB962C8B-B14F-4D97-AF65-F5344CB8AC3E}">
        <p14:creationId xmlns:p14="http://schemas.microsoft.com/office/powerpoint/2010/main" val="103812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Click to edit Master title style</a:t>
            </a:r>
            <a:endParaRPr lang="nl-NL" dirty="0"/>
          </a:p>
        </p:txBody>
      </p:sp>
    </p:spTree>
    <p:extLst>
      <p:ext uri="{BB962C8B-B14F-4D97-AF65-F5344CB8AC3E}">
        <p14:creationId xmlns:p14="http://schemas.microsoft.com/office/powerpoint/2010/main" val="433458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33A9B6-2773-4875-B53C-63A7E6F08AB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8807431-1268-46EF-A5FD-14D2C39FDAE2}"/>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2F15109-CA83-4ABF-A9AE-8CBE1D7FEE1D}"/>
              </a:ext>
            </a:extLst>
          </p:cNvPr>
          <p:cNvSpPr>
            <a:spLocks noGrp="1"/>
          </p:cNvSpPr>
          <p:nvPr>
            <p:ph type="dt" sz="half" idx="10"/>
          </p:nvPr>
        </p:nvSpPr>
        <p:spPr/>
        <p:txBody>
          <a:bodyPr/>
          <a:lstStyle/>
          <a:p>
            <a:fld id="{AFAC5B5A-939A-46AE-A26A-E95B5DF65CE0}" type="datetimeFigureOut">
              <a:rPr lang="nl-NL" smtClean="0"/>
              <a:t>25-6-2019</a:t>
            </a:fld>
            <a:endParaRPr lang="nl-NL"/>
          </a:p>
        </p:txBody>
      </p:sp>
      <p:sp>
        <p:nvSpPr>
          <p:cNvPr id="5" name="Tijdelijke aanduiding voor voettekst 4">
            <a:extLst>
              <a:ext uri="{FF2B5EF4-FFF2-40B4-BE49-F238E27FC236}">
                <a16:creationId xmlns:a16="http://schemas.microsoft.com/office/drawing/2014/main" id="{052EB420-E44E-4C95-B5F7-2065D113076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22B8F84-9CE2-44E5-83AE-BBF0D5B018C4}"/>
              </a:ext>
            </a:extLst>
          </p:cNvPr>
          <p:cNvSpPr>
            <a:spLocks noGrp="1"/>
          </p:cNvSpPr>
          <p:nvPr>
            <p:ph type="sldNum" sz="quarter" idx="12"/>
          </p:nvPr>
        </p:nvSpPr>
        <p:spPr/>
        <p:txBody>
          <a:bodyPr/>
          <a:lstStyle/>
          <a:p>
            <a:fld id="{63A0051B-9091-4774-94F8-26709596B3C3}" type="slidenum">
              <a:rPr lang="nl-NL" smtClean="0"/>
              <a:t>‹#›</a:t>
            </a:fld>
            <a:endParaRPr lang="nl-NL"/>
          </a:p>
        </p:txBody>
      </p:sp>
    </p:spTree>
    <p:extLst>
      <p:ext uri="{BB962C8B-B14F-4D97-AF65-F5344CB8AC3E}">
        <p14:creationId xmlns:p14="http://schemas.microsoft.com/office/powerpoint/2010/main" val="21364602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inhoud 2"/>
          <p:cNvSpPr>
            <a:spLocks noGrp="1"/>
          </p:cNvSpPr>
          <p:nvPr>
            <p:ph sz="half" idx="1"/>
          </p:nvPr>
        </p:nvSpPr>
        <p:spPr>
          <a:xfrm>
            <a:off x="622301" y="2068513"/>
            <a:ext cx="5499100" cy="4138612"/>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324601" y="2068513"/>
            <a:ext cx="5499100" cy="4138612"/>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11"/>
          </p:nvPr>
        </p:nvSpPr>
        <p:spPr>
          <a:xfrm>
            <a:off x="622300" y="6611938"/>
            <a:ext cx="2540000" cy="119062"/>
          </a:xfrm>
          <a:prstGeom prst="rect">
            <a:avLst/>
          </a:prstGeom>
        </p:spPr>
        <p:txBody>
          <a:bodyPr/>
          <a:lstStyle>
            <a:lvl1pPr>
              <a:defRPr/>
            </a:lvl1pPr>
          </a:lstStyle>
          <a:p>
            <a:fld id="{EAEFCD2F-3854-4509-94B1-251D221B176A}" type="slidenum">
              <a:rPr lang="nl-NL"/>
              <a:pPr/>
              <a:t>‹#›</a:t>
            </a:fld>
            <a:endParaRPr lang="nl-NL"/>
          </a:p>
        </p:txBody>
      </p:sp>
      <p:sp>
        <p:nvSpPr>
          <p:cNvPr id="7" name="Tijdelijke aanduiding voor datum 6"/>
          <p:cNvSpPr>
            <a:spLocks noGrp="1"/>
          </p:cNvSpPr>
          <p:nvPr>
            <p:ph type="dt" sz="half" idx="12"/>
          </p:nvPr>
        </p:nvSpPr>
        <p:spPr>
          <a:xfrm>
            <a:off x="635000" y="6543488"/>
            <a:ext cx="5003800" cy="264272"/>
          </a:xfrm>
          <a:prstGeom prst="rect">
            <a:avLst/>
          </a:prstGeom>
        </p:spPr>
        <p:txBody>
          <a:bodyPr/>
          <a:lstStyle>
            <a:lvl1pPr>
              <a:defRPr/>
            </a:lvl1pPr>
          </a:lstStyle>
          <a:p>
            <a:r>
              <a:rPr lang="nl-NL"/>
              <a:t>12 februari 2018</a:t>
            </a:r>
            <a:endParaRPr lang="nl-NL" dirty="0"/>
          </a:p>
        </p:txBody>
      </p:sp>
      <p:sp>
        <p:nvSpPr>
          <p:cNvPr id="8" name="Rectangle 6"/>
          <p:cNvSpPr>
            <a:spLocks noGrp="1" noChangeArrowheads="1"/>
          </p:cNvSpPr>
          <p:nvPr>
            <p:ph type="ftr" sz="quarter" idx="3"/>
          </p:nvPr>
        </p:nvSpPr>
        <p:spPr bwMode="auto">
          <a:xfrm>
            <a:off x="5807969" y="6525344"/>
            <a:ext cx="4129783" cy="205656"/>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defTabSz="608013" eaLnBrk="0" hangingPunct="0">
              <a:defRPr sz="1000">
                <a:solidFill>
                  <a:srgbClr val="FFFFFF"/>
                </a:solidFill>
                <a:latin typeface="+mn-lt"/>
                <a:cs typeface="Arial" charset="0"/>
              </a:defRPr>
            </a:lvl1pPr>
          </a:lstStyle>
          <a:p>
            <a:endParaRPr lang="nl-NL" dirty="0"/>
          </a:p>
        </p:txBody>
      </p:sp>
    </p:spTree>
    <p:extLst>
      <p:ext uri="{BB962C8B-B14F-4D97-AF65-F5344CB8AC3E}">
        <p14:creationId xmlns:p14="http://schemas.microsoft.com/office/powerpoint/2010/main" val="2910067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Titelstijl van model bewerken</a:t>
            </a:r>
          </a:p>
        </p:txBody>
      </p:sp>
      <p:sp>
        <p:nvSpPr>
          <p:cNvPr id="14" name="Tijdelijke aanduiding voor datum 13"/>
          <p:cNvSpPr>
            <a:spLocks noGrp="1"/>
          </p:cNvSpPr>
          <p:nvPr>
            <p:ph type="dt" sz="half" idx="10"/>
          </p:nvPr>
        </p:nvSpPr>
        <p:spPr>
          <a:xfrm>
            <a:off x="635000" y="6543488"/>
            <a:ext cx="5003800" cy="264272"/>
          </a:xfrm>
          <a:prstGeom prst="rect">
            <a:avLst/>
          </a:prstGeom>
        </p:spPr>
        <p:txBody>
          <a:bodyPr/>
          <a:lstStyle/>
          <a:p>
            <a:endParaRPr lang="nl-NL" dirty="0"/>
          </a:p>
        </p:txBody>
      </p:sp>
      <p:sp>
        <p:nvSpPr>
          <p:cNvPr id="15" name="Tijdelijke aanduiding voor voettekst 14"/>
          <p:cNvSpPr>
            <a:spLocks noGrp="1"/>
          </p:cNvSpPr>
          <p:nvPr>
            <p:ph type="ftr" sz="quarter" idx="11"/>
          </p:nvPr>
        </p:nvSpPr>
        <p:spPr>
          <a:xfrm>
            <a:off x="635000" y="6221413"/>
            <a:ext cx="5003800" cy="322075"/>
          </a:xfrm>
          <a:prstGeom prst="rect">
            <a:avLst/>
          </a:prstGeom>
        </p:spPr>
        <p:txBody>
          <a:bodyPr/>
          <a:lstStyle/>
          <a:p>
            <a:endParaRPr lang="nl-NL" dirty="0"/>
          </a:p>
        </p:txBody>
      </p:sp>
      <p:sp>
        <p:nvSpPr>
          <p:cNvPr id="16" name="Tijdelijke aanduiding voor dianummer 15"/>
          <p:cNvSpPr>
            <a:spLocks noGrp="1"/>
          </p:cNvSpPr>
          <p:nvPr>
            <p:ph type="sldNum" sz="quarter" idx="12"/>
          </p:nvPr>
        </p:nvSpPr>
        <p:spPr>
          <a:xfrm>
            <a:off x="6553199" y="6221413"/>
            <a:ext cx="5005389" cy="322075"/>
          </a:xfrm>
          <a:prstGeom prst="rect">
            <a:avLst/>
          </a:prstGeom>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04597227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Click to edit Master title style</a:t>
            </a:r>
            <a:endParaRPr lang="nl-NL" dirty="0"/>
          </a:p>
        </p:txBody>
      </p:sp>
      <p:sp>
        <p:nvSpPr>
          <p:cNvPr id="3" name="Tijdelijke aanduiding voor inhoud 2"/>
          <p:cNvSpPr>
            <a:spLocks noGrp="1"/>
          </p:cNvSpPr>
          <p:nvPr>
            <p:ph idx="1"/>
          </p:nvPr>
        </p:nvSpPr>
        <p:spPr>
          <a:xfrm>
            <a:off x="720000" y="2520000"/>
            <a:ext cx="10800000" cy="38952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7" name="Tijdelijke aanduiding voor tekst 2"/>
          <p:cNvSpPr>
            <a:spLocks noGrp="1"/>
          </p:cNvSpPr>
          <p:nvPr>
            <p:ph type="body" idx="13"/>
          </p:nvPr>
        </p:nvSpPr>
        <p:spPr>
          <a:xfrm>
            <a:off x="720000" y="1978090"/>
            <a:ext cx="10800000" cy="399600"/>
          </a:xfrm>
        </p:spPr>
        <p:txBody>
          <a:bodyPr wrap="square"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endParaRPr lang="nl-NL" dirty="0"/>
          </a:p>
        </p:txBody>
      </p:sp>
    </p:spTree>
    <p:extLst>
      <p:ext uri="{BB962C8B-B14F-4D97-AF65-F5344CB8AC3E}">
        <p14:creationId xmlns:p14="http://schemas.microsoft.com/office/powerpoint/2010/main" val="1021760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asic Tex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20000" y="540000"/>
            <a:ext cx="10800000" cy="756000"/>
          </a:xfrm>
        </p:spPr>
        <p:txBody>
          <a:bodyPr/>
          <a:lstStyle>
            <a:lvl1pPr>
              <a:defRPr>
                <a:solidFill>
                  <a:schemeClr val="tx2"/>
                </a:solidFill>
              </a:defRPr>
            </a:lvl1pPr>
          </a:lstStyle>
          <a:p>
            <a:r>
              <a:rPr lang="nl-NL"/>
              <a:t>Click to edit Master title style</a:t>
            </a:r>
            <a:endParaRPr lang="nl-NL" dirty="0"/>
          </a:p>
        </p:txBody>
      </p:sp>
      <p:sp>
        <p:nvSpPr>
          <p:cNvPr id="3" name="Tijdelijke aanduiding voor inhoud 2"/>
          <p:cNvSpPr>
            <a:spLocks noGrp="1"/>
          </p:cNvSpPr>
          <p:nvPr>
            <p:ph idx="1"/>
          </p:nvPr>
        </p:nvSpPr>
        <p:spPr>
          <a:xfrm>
            <a:off x="720000" y="2520000"/>
            <a:ext cx="10800000" cy="3507576"/>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7" name="Tijdelijke aanduiding voor tekst 2"/>
          <p:cNvSpPr>
            <a:spLocks noGrp="1"/>
          </p:cNvSpPr>
          <p:nvPr>
            <p:ph type="body" idx="13"/>
          </p:nvPr>
        </p:nvSpPr>
        <p:spPr>
          <a:xfrm>
            <a:off x="720000" y="1978090"/>
            <a:ext cx="10800000" cy="399600"/>
          </a:xfrm>
        </p:spPr>
        <p:txBody>
          <a:bodyPr wrap="none"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endParaRPr lang="nl-NL" dirty="0"/>
          </a:p>
        </p:txBody>
      </p:sp>
    </p:spTree>
    <p:extLst>
      <p:ext uri="{BB962C8B-B14F-4D97-AF65-F5344CB8AC3E}">
        <p14:creationId xmlns:p14="http://schemas.microsoft.com/office/powerpoint/2010/main" val="80711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columns Left">
    <p:spTree>
      <p:nvGrpSpPr>
        <p:cNvPr id="1" name=""/>
        <p:cNvGrpSpPr/>
        <p:nvPr/>
      </p:nvGrpSpPr>
      <p:grpSpPr>
        <a:xfrm>
          <a:off x="0" y="0"/>
          <a:ext cx="0" cy="0"/>
          <a:chOff x="0" y="0"/>
          <a:chExt cx="0" cy="0"/>
        </a:xfrm>
      </p:grpSpPr>
      <p:sp>
        <p:nvSpPr>
          <p:cNvPr id="2" name="Titel 1"/>
          <p:cNvSpPr>
            <a:spLocks noGrp="1"/>
          </p:cNvSpPr>
          <p:nvPr>
            <p:ph type="title"/>
          </p:nvPr>
        </p:nvSpPr>
        <p:spPr>
          <a:xfrm>
            <a:off x="720000" y="180000"/>
            <a:ext cx="5040000" cy="1080000"/>
          </a:xfrm>
        </p:spPr>
        <p:txBody>
          <a:bodyPr/>
          <a:lstStyle/>
          <a:p>
            <a:r>
              <a:rPr lang="nl-NL"/>
              <a:t>Click to edit Master title style</a:t>
            </a:r>
            <a:endParaRPr lang="nl-NL" dirty="0"/>
          </a:p>
        </p:txBody>
      </p:sp>
      <p:sp>
        <p:nvSpPr>
          <p:cNvPr id="3" name="Tijdelijke aanduiding voor tekst 2"/>
          <p:cNvSpPr>
            <a:spLocks noGrp="1"/>
          </p:cNvSpPr>
          <p:nvPr>
            <p:ph type="body" idx="1"/>
          </p:nvPr>
        </p:nvSpPr>
        <p:spPr>
          <a:xfrm>
            <a:off x="720000" y="1980000"/>
            <a:ext cx="5112000" cy="396000"/>
          </a:xfrm>
        </p:spPr>
        <p:txBody>
          <a:bodyPr anchor="b">
            <a:norm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endParaRPr lang="nl-NL" dirty="0"/>
          </a:p>
        </p:txBody>
      </p:sp>
      <p:sp>
        <p:nvSpPr>
          <p:cNvPr id="4" name="Tijdelijke aanduiding voor inhoud 3"/>
          <p:cNvSpPr>
            <a:spLocks noGrp="1"/>
          </p:cNvSpPr>
          <p:nvPr>
            <p:ph sz="half" idx="2"/>
          </p:nvPr>
        </p:nvSpPr>
        <p:spPr>
          <a:xfrm>
            <a:off x="720000" y="2520000"/>
            <a:ext cx="5112000" cy="38952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6" name="Tijdelijke aanduiding voor inhoud 5"/>
          <p:cNvSpPr>
            <a:spLocks noGrp="1"/>
          </p:cNvSpPr>
          <p:nvPr>
            <p:ph sz="quarter" idx="4" hasCustomPrompt="1"/>
          </p:nvPr>
        </p:nvSpPr>
        <p:spPr>
          <a:xfrm>
            <a:off x="6411830" y="2520000"/>
            <a:ext cx="5112000" cy="3895200"/>
          </a:xfrm>
        </p:spPr>
        <p:txBody>
          <a:bodyPr/>
          <a:lstStyle>
            <a:lvl1pPr>
              <a:defRPr/>
            </a:lvl1pPr>
          </a:lstStyle>
          <a:p>
            <a:pPr lvl="0"/>
            <a:r>
              <a:rPr lang="nl-NL" dirty="0" err="1"/>
              <a:t>Use</a:t>
            </a:r>
            <a:r>
              <a:rPr lang="nl-NL" dirty="0"/>
              <a:t> </a:t>
            </a:r>
            <a:r>
              <a:rPr lang="nl-NL" dirty="0" err="1"/>
              <a:t>this</a:t>
            </a:r>
            <a:r>
              <a:rPr lang="nl-NL" dirty="0"/>
              <a:t> </a:t>
            </a:r>
            <a:r>
              <a:rPr lang="nl-NL" dirty="0" err="1"/>
              <a:t>space</a:t>
            </a:r>
            <a:r>
              <a:rPr lang="nl-NL" dirty="0"/>
              <a:t> </a:t>
            </a:r>
            <a:r>
              <a:rPr lang="nl-NL" dirty="0" err="1"/>
              <a:t>for</a:t>
            </a:r>
            <a:r>
              <a:rPr lang="nl-NL" dirty="0"/>
              <a:t> pictures, </a:t>
            </a:r>
            <a:r>
              <a:rPr lang="nl-NL" dirty="0" err="1"/>
              <a:t>charts</a:t>
            </a:r>
            <a:r>
              <a:rPr lang="nl-NL" dirty="0"/>
              <a:t> or </a:t>
            </a:r>
            <a:r>
              <a:rPr lang="nl-NL" dirty="0" err="1"/>
              <a:t>schemes</a:t>
            </a:r>
            <a:endParaRPr lang="nl-NL" dirty="0"/>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Tree>
    <p:extLst>
      <p:ext uri="{BB962C8B-B14F-4D97-AF65-F5344CB8AC3E}">
        <p14:creationId xmlns:p14="http://schemas.microsoft.com/office/powerpoint/2010/main" val="90488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2 columns Right">
    <p:spTree>
      <p:nvGrpSpPr>
        <p:cNvPr id="1" name=""/>
        <p:cNvGrpSpPr/>
        <p:nvPr/>
      </p:nvGrpSpPr>
      <p:grpSpPr>
        <a:xfrm>
          <a:off x="0" y="0"/>
          <a:ext cx="0" cy="0"/>
          <a:chOff x="0" y="0"/>
          <a:chExt cx="0" cy="0"/>
        </a:xfrm>
      </p:grpSpPr>
      <p:sp>
        <p:nvSpPr>
          <p:cNvPr id="2" name="Titel 1"/>
          <p:cNvSpPr>
            <a:spLocks noGrp="1"/>
          </p:cNvSpPr>
          <p:nvPr>
            <p:ph type="title"/>
          </p:nvPr>
        </p:nvSpPr>
        <p:spPr>
          <a:xfrm>
            <a:off x="720000" y="180000"/>
            <a:ext cx="5040000" cy="1080000"/>
          </a:xfrm>
        </p:spPr>
        <p:txBody>
          <a:bodyPr/>
          <a:lstStyle/>
          <a:p>
            <a:r>
              <a:rPr lang="nl-NL"/>
              <a:t>Click to edit Master title style</a:t>
            </a:r>
            <a:endParaRPr lang="nl-NL" dirty="0"/>
          </a:p>
        </p:txBody>
      </p:sp>
      <p:sp>
        <p:nvSpPr>
          <p:cNvPr id="3" name="Tijdelijke aanduiding voor tekst 2"/>
          <p:cNvSpPr>
            <a:spLocks noGrp="1"/>
          </p:cNvSpPr>
          <p:nvPr>
            <p:ph type="body" idx="1"/>
          </p:nvPr>
        </p:nvSpPr>
        <p:spPr>
          <a:xfrm>
            <a:off x="6412339" y="1980000"/>
            <a:ext cx="5112000" cy="396000"/>
          </a:xfrm>
        </p:spPr>
        <p:txBody>
          <a:bodyPr anchor="b">
            <a:norm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endParaRPr lang="nl-NL" dirty="0"/>
          </a:p>
        </p:txBody>
      </p:sp>
      <p:sp>
        <p:nvSpPr>
          <p:cNvPr id="4" name="Tijdelijke aanduiding voor inhoud 3"/>
          <p:cNvSpPr>
            <a:spLocks noGrp="1"/>
          </p:cNvSpPr>
          <p:nvPr>
            <p:ph sz="half" idx="2" hasCustomPrompt="1"/>
          </p:nvPr>
        </p:nvSpPr>
        <p:spPr>
          <a:xfrm>
            <a:off x="720000" y="2520000"/>
            <a:ext cx="5112000" cy="3895200"/>
          </a:xfrm>
        </p:spPr>
        <p:txBody>
          <a:bodyPr/>
          <a:lstStyle>
            <a:lvl1pPr marL="0" marR="0" indent="0" algn="l" defTabSz="914400" rtl="0" eaLnBrk="1" fontAlgn="auto" latinLnBrk="0" hangingPunct="1">
              <a:lnSpc>
                <a:spcPct val="100000"/>
              </a:lnSpc>
              <a:spcBef>
                <a:spcPts val="200"/>
              </a:spcBef>
              <a:spcAft>
                <a:spcPts val="300"/>
              </a:spcAft>
              <a:buClrTx/>
              <a:buSzTx/>
              <a:buFont typeface="Arial" panose="020B0604020202020204" pitchFamily="34" charset="0"/>
              <a:buNone/>
              <a:tabLst/>
              <a:defRPr/>
            </a:lvl1pPr>
          </a:lstStyle>
          <a:p>
            <a:pPr marL="230400" marR="0" lvl="0" indent="-230400" algn="l" defTabSz="914400" rtl="0" eaLnBrk="1" fontAlgn="auto" latinLnBrk="0" hangingPunct="1">
              <a:lnSpc>
                <a:spcPct val="100000"/>
              </a:lnSpc>
              <a:spcBef>
                <a:spcPts val="200"/>
              </a:spcBef>
              <a:spcAft>
                <a:spcPts val="300"/>
              </a:spcAft>
              <a:buClrTx/>
              <a:buSzTx/>
              <a:buFont typeface="Arial" panose="020B0604020202020204" pitchFamily="34" charset="0"/>
              <a:buChar char="•"/>
              <a:tabLst/>
              <a:defRPr/>
            </a:pPr>
            <a:r>
              <a:rPr lang="nl-NL" dirty="0" err="1"/>
              <a:t>Use</a:t>
            </a:r>
            <a:r>
              <a:rPr lang="nl-NL" dirty="0"/>
              <a:t> </a:t>
            </a:r>
            <a:r>
              <a:rPr lang="nl-NL" dirty="0" err="1"/>
              <a:t>this</a:t>
            </a:r>
            <a:r>
              <a:rPr lang="nl-NL" dirty="0"/>
              <a:t> </a:t>
            </a:r>
            <a:r>
              <a:rPr lang="nl-NL" dirty="0" err="1"/>
              <a:t>space</a:t>
            </a:r>
            <a:r>
              <a:rPr lang="nl-NL" dirty="0"/>
              <a:t> </a:t>
            </a:r>
            <a:r>
              <a:rPr lang="nl-NL" dirty="0" err="1"/>
              <a:t>for</a:t>
            </a:r>
            <a:r>
              <a:rPr lang="nl-NL" dirty="0"/>
              <a:t> pictures, </a:t>
            </a:r>
            <a:r>
              <a:rPr lang="nl-NL" dirty="0" err="1"/>
              <a:t>charts</a:t>
            </a:r>
            <a:r>
              <a:rPr lang="nl-NL" dirty="0"/>
              <a:t> or </a:t>
            </a:r>
            <a:r>
              <a:rPr lang="nl-NL" dirty="0" err="1"/>
              <a:t>schemes</a:t>
            </a:r>
            <a:endParaRPr lang="nl-NL" dirty="0"/>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6" name="Tijdelijke aanduiding voor inhoud 5"/>
          <p:cNvSpPr>
            <a:spLocks noGrp="1"/>
          </p:cNvSpPr>
          <p:nvPr>
            <p:ph sz="quarter" idx="4"/>
          </p:nvPr>
        </p:nvSpPr>
        <p:spPr>
          <a:xfrm>
            <a:off x="6412339" y="2520000"/>
            <a:ext cx="5112000" cy="38952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Tree>
    <p:extLst>
      <p:ext uri="{BB962C8B-B14F-4D97-AF65-F5344CB8AC3E}">
        <p14:creationId xmlns:p14="http://schemas.microsoft.com/office/powerpoint/2010/main" val="599342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ac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20000" y="2685600"/>
            <a:ext cx="8420400" cy="990661"/>
          </a:xfrm>
        </p:spPr>
        <p:txBody>
          <a:bodyPr anchor="b">
            <a:noAutofit/>
          </a:bodyPr>
          <a:lstStyle>
            <a:lvl1pPr>
              <a:defRPr sz="6000"/>
            </a:lvl1pPr>
          </a:lstStyle>
          <a:p>
            <a:r>
              <a:rPr lang="nl-NL"/>
              <a:t>Click to edit Master title style</a:t>
            </a:r>
            <a:endParaRPr lang="nl-NL" dirty="0"/>
          </a:p>
        </p:txBody>
      </p:sp>
      <p:sp>
        <p:nvSpPr>
          <p:cNvPr id="7" name="Rectangle 14"/>
          <p:cNvSpPr/>
          <p:nvPr userDrawn="1"/>
        </p:nvSpPr>
        <p:spPr>
          <a:xfrm>
            <a:off x="831600" y="3985200"/>
            <a:ext cx="3303918" cy="69386"/>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8" name="Afbeelding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200" y="6246000"/>
            <a:ext cx="382404" cy="369934"/>
          </a:xfrm>
          <a:prstGeom prst="rect">
            <a:avLst/>
          </a:prstGeom>
        </p:spPr>
      </p:pic>
      <p:pic>
        <p:nvPicPr>
          <p:cNvPr id="9" name="Afbeelding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0000" y="5806800"/>
            <a:ext cx="490475" cy="473848"/>
          </a:xfrm>
          <a:prstGeom prst="rect">
            <a:avLst/>
          </a:prstGeom>
        </p:spPr>
      </p:pic>
      <p:pic>
        <p:nvPicPr>
          <p:cNvPr id="10" name="Afbeelding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00000" y="6209560"/>
            <a:ext cx="482161" cy="469692"/>
          </a:xfrm>
          <a:prstGeom prst="rect">
            <a:avLst/>
          </a:prstGeom>
        </p:spPr>
      </p:pic>
      <p:sp>
        <p:nvSpPr>
          <p:cNvPr id="15" name="Tijdelijke aanduiding voor tekst 14"/>
          <p:cNvSpPr>
            <a:spLocks noGrp="1"/>
          </p:cNvSpPr>
          <p:nvPr>
            <p:ph type="body" sz="quarter" idx="10" hasCustomPrompt="1"/>
          </p:nvPr>
        </p:nvSpPr>
        <p:spPr>
          <a:xfrm>
            <a:off x="1180800" y="6303600"/>
            <a:ext cx="4680000" cy="327025"/>
          </a:xfrm>
        </p:spPr>
        <p:txBody>
          <a:bodyPr>
            <a:noAutofit/>
          </a:bodyPr>
          <a:lstStyle>
            <a:lvl1pPr marL="0" indent="0">
              <a:buNone/>
              <a:defRPr sz="1400" baseline="0">
                <a:solidFill>
                  <a:schemeClr val="tx1"/>
                </a:solidFill>
              </a:defRPr>
            </a:lvl1pPr>
            <a:lvl2pPr marL="459000" indent="0">
              <a:buNone/>
              <a:defRPr sz="1400">
                <a:solidFill>
                  <a:schemeClr val="tx1"/>
                </a:solidFill>
              </a:defRPr>
            </a:lvl2pPr>
            <a:lvl3pPr marL="916200" indent="0">
              <a:buNone/>
              <a:defRPr sz="1400">
                <a:solidFill>
                  <a:schemeClr val="tx1"/>
                </a:solidFill>
              </a:defRPr>
            </a:lvl3pPr>
            <a:lvl4pPr marL="1373400" indent="0">
              <a:buNone/>
              <a:defRPr sz="1400">
                <a:solidFill>
                  <a:schemeClr val="tx1"/>
                </a:solidFill>
              </a:defRPr>
            </a:lvl4pPr>
            <a:lvl5pPr marL="1830600" indent="0">
              <a:buNone/>
              <a:defRPr sz="1400">
                <a:solidFill>
                  <a:schemeClr val="tx1"/>
                </a:solidFill>
              </a:defRPr>
            </a:lvl5pPr>
          </a:lstStyle>
          <a:p>
            <a:pPr lvl="0"/>
            <a:r>
              <a:rPr lang="nl-NL" dirty="0" err="1"/>
              <a:t>Add</a:t>
            </a:r>
            <a:r>
              <a:rPr lang="nl-NL" dirty="0"/>
              <a:t> </a:t>
            </a:r>
            <a:r>
              <a:rPr lang="nl-NL"/>
              <a:t>email address</a:t>
            </a:r>
            <a:endParaRPr lang="nl-NL" dirty="0"/>
          </a:p>
        </p:txBody>
      </p:sp>
      <p:sp>
        <p:nvSpPr>
          <p:cNvPr id="16" name="Tijdelijke aanduiding voor tekst 14"/>
          <p:cNvSpPr>
            <a:spLocks noGrp="1"/>
          </p:cNvSpPr>
          <p:nvPr>
            <p:ph type="body" sz="quarter" idx="11" hasCustomPrompt="1"/>
          </p:nvPr>
        </p:nvSpPr>
        <p:spPr>
          <a:xfrm>
            <a:off x="1180800" y="5882400"/>
            <a:ext cx="4680000" cy="327025"/>
          </a:xfrm>
        </p:spPr>
        <p:txBody>
          <a:bodyPr>
            <a:noAutofit/>
          </a:bodyPr>
          <a:lstStyle>
            <a:lvl1pPr marL="0" indent="0">
              <a:buNone/>
              <a:defRPr sz="1400">
                <a:solidFill>
                  <a:schemeClr val="tx1"/>
                </a:solidFill>
              </a:defRPr>
            </a:lvl1pPr>
            <a:lvl2pPr marL="459000" indent="0">
              <a:buNone/>
              <a:defRPr sz="1400">
                <a:solidFill>
                  <a:schemeClr val="tx1"/>
                </a:solidFill>
              </a:defRPr>
            </a:lvl2pPr>
            <a:lvl3pPr marL="916200" indent="0">
              <a:buNone/>
              <a:defRPr sz="1400">
                <a:solidFill>
                  <a:schemeClr val="tx1"/>
                </a:solidFill>
              </a:defRPr>
            </a:lvl3pPr>
            <a:lvl4pPr marL="1373400" indent="0">
              <a:buNone/>
              <a:defRPr sz="1400">
                <a:solidFill>
                  <a:schemeClr val="tx1"/>
                </a:solidFill>
              </a:defRPr>
            </a:lvl4pPr>
            <a:lvl5pPr marL="1830600" indent="0">
              <a:buNone/>
              <a:defRPr sz="1400">
                <a:solidFill>
                  <a:schemeClr val="tx1"/>
                </a:solidFill>
              </a:defRPr>
            </a:lvl5pPr>
          </a:lstStyle>
          <a:p>
            <a:pPr lvl="0"/>
            <a:r>
              <a:rPr lang="nl-NL" dirty="0" err="1"/>
              <a:t>Add</a:t>
            </a:r>
            <a:r>
              <a:rPr lang="nl-NL" dirty="0"/>
              <a:t> </a:t>
            </a:r>
            <a:r>
              <a:rPr lang="nl-NL" dirty="0" err="1"/>
              <a:t>phone</a:t>
            </a:r>
            <a:r>
              <a:rPr lang="nl-NL" dirty="0"/>
              <a:t> </a:t>
            </a:r>
            <a:r>
              <a:rPr lang="nl-NL" err="1"/>
              <a:t>number</a:t>
            </a:r>
            <a:r>
              <a:rPr lang="nl-NL"/>
              <a:t> </a:t>
            </a:r>
            <a:endParaRPr lang="nl-NL" dirty="0"/>
          </a:p>
        </p:txBody>
      </p:sp>
      <p:sp>
        <p:nvSpPr>
          <p:cNvPr id="12" name="Tijdelijke aanduiding voor tekst 14"/>
          <p:cNvSpPr>
            <a:spLocks noGrp="1"/>
          </p:cNvSpPr>
          <p:nvPr>
            <p:ph type="body" sz="quarter" idx="12" hasCustomPrompt="1"/>
          </p:nvPr>
        </p:nvSpPr>
        <p:spPr>
          <a:xfrm>
            <a:off x="1180800" y="5428800"/>
            <a:ext cx="4680000" cy="370800"/>
          </a:xfrm>
        </p:spPr>
        <p:txBody>
          <a:bodyPr>
            <a:noAutofit/>
          </a:bodyPr>
          <a:lstStyle>
            <a:lvl1pPr marL="0" indent="0">
              <a:buNone/>
              <a:defRPr sz="1400">
                <a:solidFill>
                  <a:schemeClr val="tx1"/>
                </a:solidFill>
              </a:defRPr>
            </a:lvl1pPr>
            <a:lvl2pPr marL="459000" indent="0">
              <a:buNone/>
              <a:defRPr sz="1400">
                <a:solidFill>
                  <a:schemeClr val="tx1"/>
                </a:solidFill>
              </a:defRPr>
            </a:lvl2pPr>
            <a:lvl3pPr marL="916200" indent="0">
              <a:buNone/>
              <a:defRPr sz="1400">
                <a:solidFill>
                  <a:schemeClr val="tx1"/>
                </a:solidFill>
              </a:defRPr>
            </a:lvl3pPr>
            <a:lvl4pPr marL="1373400" indent="0">
              <a:buNone/>
              <a:defRPr sz="1400">
                <a:solidFill>
                  <a:schemeClr val="tx1"/>
                </a:solidFill>
              </a:defRPr>
            </a:lvl4pPr>
            <a:lvl5pPr marL="1830600" indent="0">
              <a:buNone/>
              <a:defRPr sz="1400">
                <a:solidFill>
                  <a:schemeClr val="tx1"/>
                </a:solidFill>
              </a:defRPr>
            </a:lvl5pPr>
          </a:lstStyle>
          <a:p>
            <a:pPr lvl="0"/>
            <a:r>
              <a:rPr lang="nl-NL" dirty="0" err="1"/>
              <a:t>Add</a:t>
            </a:r>
            <a:r>
              <a:rPr lang="nl-NL" dirty="0"/>
              <a:t> </a:t>
            </a:r>
            <a:r>
              <a:rPr lang="nl-NL"/>
              <a:t>name </a:t>
            </a:r>
            <a:endParaRPr lang="nl-NL" dirty="0"/>
          </a:p>
        </p:txBody>
      </p:sp>
      <p:sp>
        <p:nvSpPr>
          <p:cNvPr id="14" name="Tijdelijke aanduiding voor tekst 14"/>
          <p:cNvSpPr>
            <a:spLocks noGrp="1"/>
          </p:cNvSpPr>
          <p:nvPr>
            <p:ph type="body" sz="quarter" idx="13" hasCustomPrompt="1"/>
          </p:nvPr>
        </p:nvSpPr>
        <p:spPr>
          <a:xfrm>
            <a:off x="6782161" y="6303600"/>
            <a:ext cx="4680000" cy="327025"/>
          </a:xfrm>
        </p:spPr>
        <p:txBody>
          <a:bodyPr>
            <a:noAutofit/>
          </a:bodyPr>
          <a:lstStyle>
            <a:lvl1pPr marL="0" indent="0">
              <a:buNone/>
              <a:defRPr sz="1400">
                <a:solidFill>
                  <a:schemeClr val="tx1"/>
                </a:solidFill>
              </a:defRPr>
            </a:lvl1pPr>
            <a:lvl2pPr marL="459000" indent="0">
              <a:buNone/>
              <a:defRPr sz="1400">
                <a:solidFill>
                  <a:schemeClr val="tx1"/>
                </a:solidFill>
              </a:defRPr>
            </a:lvl2pPr>
            <a:lvl3pPr marL="916200" indent="0">
              <a:buNone/>
              <a:defRPr sz="1400">
                <a:solidFill>
                  <a:schemeClr val="tx1"/>
                </a:solidFill>
              </a:defRPr>
            </a:lvl3pPr>
            <a:lvl4pPr marL="1373400" indent="0">
              <a:buNone/>
              <a:defRPr sz="1400">
                <a:solidFill>
                  <a:schemeClr val="tx1"/>
                </a:solidFill>
              </a:defRPr>
            </a:lvl4pPr>
            <a:lvl5pPr marL="1830600" indent="0">
              <a:buNone/>
              <a:defRPr sz="1400">
                <a:solidFill>
                  <a:schemeClr val="tx1"/>
                </a:solidFill>
              </a:defRPr>
            </a:lvl5pPr>
          </a:lstStyle>
          <a:p>
            <a:pPr lvl="0"/>
            <a:r>
              <a:rPr lang="nl-NL" dirty="0" err="1"/>
              <a:t>Add</a:t>
            </a:r>
            <a:r>
              <a:rPr lang="nl-NL" dirty="0"/>
              <a:t> </a:t>
            </a:r>
            <a:r>
              <a:rPr lang="nl-NL"/>
              <a:t>web address</a:t>
            </a:r>
            <a:endParaRPr lang="nl-NL" dirty="0"/>
          </a:p>
        </p:txBody>
      </p:sp>
      <p:pic>
        <p:nvPicPr>
          <p:cNvPr id="3" name="Picture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0000" y="5334855"/>
            <a:ext cx="489600" cy="474193"/>
          </a:xfrm>
          <a:prstGeom prst="rect">
            <a:avLst/>
          </a:prstGeom>
        </p:spPr>
      </p:pic>
    </p:spTree>
    <p:extLst>
      <p:ext uri="{BB962C8B-B14F-4D97-AF65-F5344CB8AC3E}">
        <p14:creationId xmlns:p14="http://schemas.microsoft.com/office/powerpoint/2010/main" val="619746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ecti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91200" y="2685600"/>
            <a:ext cx="10800000" cy="1015200"/>
          </a:xfrm>
        </p:spPr>
        <p:txBody>
          <a:bodyPr anchor="b">
            <a:noAutofit/>
          </a:bodyPr>
          <a:lstStyle>
            <a:lvl1pPr algn="ctr">
              <a:defRPr sz="6000"/>
            </a:lvl1pPr>
          </a:lstStyle>
          <a:p>
            <a:r>
              <a:rPr lang="nl-NL"/>
              <a:t>Click to edit Master title style</a:t>
            </a:r>
            <a:endParaRPr lang="nl-NL" dirty="0"/>
          </a:p>
        </p:txBody>
      </p:sp>
      <p:sp>
        <p:nvSpPr>
          <p:cNvPr id="6" name="Rectangle 14"/>
          <p:cNvSpPr/>
          <p:nvPr userDrawn="1"/>
        </p:nvSpPr>
        <p:spPr>
          <a:xfrm>
            <a:off x="4438800" y="3985200"/>
            <a:ext cx="3303918" cy="69386"/>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408479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ampagn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918800"/>
            <a:ext cx="6573600" cy="1886400"/>
          </a:xfrm>
        </p:spPr>
        <p:txBody>
          <a:bodyPr anchor="b">
            <a:noAutofit/>
          </a:bodyPr>
          <a:lstStyle>
            <a:lvl1pPr>
              <a:defRPr sz="6000"/>
            </a:lvl1pPr>
          </a:lstStyle>
          <a:p>
            <a:r>
              <a:rPr lang="nl-NL" dirty="0"/>
              <a:t>Tauw </a:t>
            </a:r>
            <a:r>
              <a:rPr lang="nl-NL"/>
              <a:t>takes care</a:t>
            </a:r>
            <a:endParaRPr lang="nl-NL" dirty="0"/>
          </a:p>
        </p:txBody>
      </p:sp>
      <p:sp>
        <p:nvSpPr>
          <p:cNvPr id="7" name="Rectangle 14"/>
          <p:cNvSpPr/>
          <p:nvPr userDrawn="1"/>
        </p:nvSpPr>
        <p:spPr>
          <a:xfrm>
            <a:off x="831600" y="3985200"/>
            <a:ext cx="3303918" cy="69386"/>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 name="Afbeelding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53200" y="2422800"/>
            <a:ext cx="3973675" cy="2980256"/>
          </a:xfrm>
          <a:prstGeom prst="rect">
            <a:avLst/>
          </a:prstGeom>
        </p:spPr>
      </p:pic>
    </p:spTree>
    <p:extLst>
      <p:ext uri="{BB962C8B-B14F-4D97-AF65-F5344CB8AC3E}">
        <p14:creationId xmlns:p14="http://schemas.microsoft.com/office/powerpoint/2010/main" val="24474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mpagn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918800"/>
            <a:ext cx="6573600" cy="1886400"/>
          </a:xfrm>
        </p:spPr>
        <p:txBody>
          <a:bodyPr anchor="b">
            <a:noAutofit/>
          </a:bodyPr>
          <a:lstStyle>
            <a:lvl1pPr>
              <a:defRPr sz="6000"/>
            </a:lvl1pPr>
          </a:lstStyle>
          <a:p>
            <a:r>
              <a:rPr lang="nl-NL" dirty="0"/>
              <a:t>Samenwerken</a:t>
            </a:r>
            <a:br>
              <a:rPr lang="nl-NL" dirty="0"/>
            </a:br>
            <a:r>
              <a:rPr lang="nl-NL"/>
              <a:t>met water</a:t>
            </a:r>
            <a:endParaRPr lang="nl-NL" dirty="0"/>
          </a:p>
        </p:txBody>
      </p:sp>
      <p:sp>
        <p:nvSpPr>
          <p:cNvPr id="7" name="Rectangle 14"/>
          <p:cNvSpPr/>
          <p:nvPr userDrawn="1"/>
        </p:nvSpPr>
        <p:spPr>
          <a:xfrm>
            <a:off x="831600" y="3985200"/>
            <a:ext cx="3303918" cy="69386"/>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 name="Afbeelding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0400" y="2358000"/>
            <a:ext cx="4006800" cy="3253705"/>
          </a:xfrm>
          <a:prstGeom prst="rect">
            <a:avLst/>
          </a:prstGeom>
        </p:spPr>
      </p:pic>
    </p:spTree>
    <p:extLst>
      <p:ext uri="{BB962C8B-B14F-4D97-AF65-F5344CB8AC3E}">
        <p14:creationId xmlns:p14="http://schemas.microsoft.com/office/powerpoint/2010/main" val="12757980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565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720000" y="180000"/>
            <a:ext cx="5040000" cy="1080000"/>
          </a:xfrm>
          <a:prstGeom prst="rect">
            <a:avLst/>
          </a:prstGeom>
        </p:spPr>
        <p:txBody>
          <a:bodyPr vert="horz" lIns="91440" tIns="45720" rIns="91440" bIns="45720" rtlCol="0" anchor="ctr">
            <a:normAutofit/>
          </a:bodyPr>
          <a:lstStyle/>
          <a:p>
            <a:r>
              <a:rPr lang="nl-NL" dirty="0"/>
              <a:t>Klik om de stijl </a:t>
            </a:r>
            <a:r>
              <a:rPr lang="nl-NL"/>
              <a:t>te bewerken</a:t>
            </a:r>
            <a:endParaRPr lang="nl-NL" dirty="0"/>
          </a:p>
        </p:txBody>
      </p:sp>
      <p:sp>
        <p:nvSpPr>
          <p:cNvPr id="3" name="Tijdelijke aanduiding voor tekst 2"/>
          <p:cNvSpPr>
            <a:spLocks noGrp="1"/>
          </p:cNvSpPr>
          <p:nvPr>
            <p:ph type="body" idx="1"/>
          </p:nvPr>
        </p:nvSpPr>
        <p:spPr>
          <a:xfrm>
            <a:off x="720000" y="1978090"/>
            <a:ext cx="10800000" cy="4437110"/>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6</a:t>
            </a:r>
          </a:p>
          <a:p>
            <a:pPr lvl="6"/>
            <a:r>
              <a:rPr lang="nl-NL" dirty="0"/>
              <a:t>7</a:t>
            </a:r>
          </a:p>
          <a:p>
            <a:pPr lvl="7"/>
            <a:r>
              <a:rPr lang="nl-NL" dirty="0"/>
              <a:t>8</a:t>
            </a:r>
          </a:p>
          <a:p>
            <a:pPr lvl="8"/>
            <a:r>
              <a:rPr lang="nl-NL"/>
              <a:t>9</a:t>
            </a:r>
            <a:endParaRPr lang="nl-NL" dirty="0"/>
          </a:p>
        </p:txBody>
      </p:sp>
    </p:spTree>
    <p:extLst>
      <p:ext uri="{BB962C8B-B14F-4D97-AF65-F5344CB8AC3E}">
        <p14:creationId xmlns:p14="http://schemas.microsoft.com/office/powerpoint/2010/main" val="4226220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3" r:id="rId4"/>
    <p:sldLayoutId id="2147483667" r:id="rId5"/>
    <p:sldLayoutId id="2147483651" r:id="rId6"/>
    <p:sldLayoutId id="2147483654" r:id="rId7"/>
    <p:sldLayoutId id="2147483662" r:id="rId8"/>
    <p:sldLayoutId id="2147483663" r:id="rId9"/>
    <p:sldLayoutId id="2147483664" r:id="rId10"/>
    <p:sldLayoutId id="2147483665" r:id="rId11"/>
    <p:sldLayoutId id="2147483666" r:id="rId12"/>
    <p:sldLayoutId id="2147483660" r:id="rId13"/>
    <p:sldLayoutId id="2147483668" r:id="rId14"/>
    <p:sldLayoutId id="2147483669" r:id="rId15"/>
    <p:sldLayoutId id="2147483670" r:id="rId16"/>
  </p:sldLayoutIdLst>
  <p:hf sldNum="0" hdr="0" ftr="0" dt="0"/>
  <p:txStyles>
    <p:titleStyle>
      <a:lvl1pPr algn="l"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230400" indent="-230400" algn="l" defTabSz="914400" rtl="0" eaLnBrk="1" latinLnBrk="0" hangingPunct="1">
        <a:lnSpc>
          <a:spcPct val="100000"/>
        </a:lnSpc>
        <a:spcBef>
          <a:spcPts val="200"/>
        </a:spcBef>
        <a:spcAft>
          <a:spcPts val="300"/>
        </a:spcAft>
        <a:buFont typeface="Arial" panose="020B0604020202020204" pitchFamily="34" charset="0"/>
        <a:buChar char="•"/>
        <a:defRPr sz="2000" b="0" kern="1200">
          <a:solidFill>
            <a:schemeClr val="tx1"/>
          </a:solidFill>
          <a:latin typeface="+mn-lt"/>
          <a:ea typeface="+mn-ea"/>
          <a:cs typeface="+mn-cs"/>
        </a:defRPr>
      </a:lvl1pPr>
      <a:lvl2pPr marL="687600" indent="-228600" algn="l" defTabSz="914400" rtl="0" eaLnBrk="1" latinLnBrk="0" hangingPunct="1">
        <a:lnSpc>
          <a:spcPct val="100000"/>
        </a:lnSpc>
        <a:spcBef>
          <a:spcPts val="200"/>
        </a:spcBef>
        <a:spcAft>
          <a:spcPts val="300"/>
        </a:spcAft>
        <a:buFont typeface="Arial" panose="020B0604020202020204" pitchFamily="34" charset="0"/>
        <a:buChar char="•"/>
        <a:defRPr sz="2000" kern="1200">
          <a:solidFill>
            <a:schemeClr val="tx1"/>
          </a:solidFill>
          <a:latin typeface="+mn-lt"/>
          <a:ea typeface="+mn-ea"/>
          <a:cs typeface="+mn-cs"/>
        </a:defRPr>
      </a:lvl2pPr>
      <a:lvl3pPr marL="1144800" indent="-228600" algn="l" defTabSz="914400" rtl="0" eaLnBrk="1" latinLnBrk="0" hangingPunct="1">
        <a:lnSpc>
          <a:spcPct val="100000"/>
        </a:lnSpc>
        <a:spcBef>
          <a:spcPts val="200"/>
        </a:spcBef>
        <a:spcAft>
          <a:spcPts val="300"/>
        </a:spcAft>
        <a:buFont typeface="Arial" panose="020B0604020202020204" pitchFamily="34" charset="0"/>
        <a:buChar char="•"/>
        <a:defRPr sz="2000" kern="1200">
          <a:solidFill>
            <a:schemeClr val="tx1"/>
          </a:solidFill>
          <a:latin typeface="+mn-lt"/>
          <a:ea typeface="+mn-ea"/>
          <a:cs typeface="+mn-cs"/>
        </a:defRPr>
      </a:lvl3pPr>
      <a:lvl4pPr marL="1602000" indent="-228600" algn="l" defTabSz="914400" rtl="0" eaLnBrk="1" latinLnBrk="0" hangingPunct="1">
        <a:lnSpc>
          <a:spcPct val="100000"/>
        </a:lnSpc>
        <a:spcBef>
          <a:spcPts val="200"/>
        </a:spcBef>
        <a:spcAft>
          <a:spcPts val="300"/>
        </a:spcAft>
        <a:buFont typeface="Arial" panose="020B0604020202020204" pitchFamily="34" charset="0"/>
        <a:buChar char="•"/>
        <a:defRPr sz="2000" kern="1200">
          <a:solidFill>
            <a:schemeClr val="tx1"/>
          </a:solidFill>
          <a:latin typeface="+mn-lt"/>
          <a:ea typeface="+mn-ea"/>
          <a:cs typeface="+mn-cs"/>
        </a:defRPr>
      </a:lvl4pPr>
      <a:lvl5pPr marL="2059200" indent="-228600" algn="l" defTabSz="914400" rtl="0" eaLnBrk="1" latinLnBrk="0" hangingPunct="1">
        <a:lnSpc>
          <a:spcPct val="100000"/>
        </a:lnSpc>
        <a:spcBef>
          <a:spcPts val="200"/>
        </a:spcBef>
        <a:spcAft>
          <a:spcPts val="300"/>
        </a:spcAft>
        <a:buFont typeface="Arial" panose="020B0604020202020204" pitchFamily="34" charset="0"/>
        <a:buChar char="•"/>
        <a:defRPr sz="2000" kern="1200">
          <a:solidFill>
            <a:schemeClr val="tx1"/>
          </a:solidFill>
          <a:latin typeface="+mn-lt"/>
          <a:ea typeface="+mn-ea"/>
          <a:cs typeface="+mn-cs"/>
        </a:defRPr>
      </a:lvl5pPr>
      <a:lvl6pPr marL="2516400" indent="-228600" algn="l" defTabSz="914400" rtl="0" eaLnBrk="1" latinLnBrk="0" hangingPunct="1">
        <a:lnSpc>
          <a:spcPct val="100000"/>
        </a:lnSpc>
        <a:spcBef>
          <a:spcPts val="200"/>
        </a:spcBef>
        <a:spcAft>
          <a:spcPts val="300"/>
        </a:spcAft>
        <a:buFont typeface="Arial" panose="020B0604020202020204" pitchFamily="34" charset="0"/>
        <a:buChar char="•"/>
        <a:defRPr sz="2000" kern="1200">
          <a:solidFill>
            <a:schemeClr val="tx1"/>
          </a:solidFill>
          <a:latin typeface="+mn-lt"/>
          <a:ea typeface="+mn-ea"/>
          <a:cs typeface="+mn-cs"/>
        </a:defRPr>
      </a:lvl6pPr>
      <a:lvl7pPr marL="2973600" indent="-228600" algn="l" defTabSz="914400" rtl="0" eaLnBrk="1" latinLnBrk="0" hangingPunct="1">
        <a:lnSpc>
          <a:spcPct val="100000"/>
        </a:lnSpc>
        <a:spcBef>
          <a:spcPts val="200"/>
        </a:spcBef>
        <a:spcAft>
          <a:spcPts val="300"/>
        </a:spcAft>
        <a:buFont typeface="Arial" panose="020B0604020202020204" pitchFamily="34" charset="0"/>
        <a:buChar char="•"/>
        <a:defRPr sz="2000" kern="1200">
          <a:solidFill>
            <a:schemeClr val="tx1"/>
          </a:solidFill>
          <a:latin typeface="+mn-lt"/>
          <a:ea typeface="+mn-ea"/>
          <a:cs typeface="+mn-cs"/>
        </a:defRPr>
      </a:lvl7pPr>
      <a:lvl8pPr marL="3430800" indent="-228600" algn="l" defTabSz="914400" rtl="0" eaLnBrk="1" latinLnBrk="0" hangingPunct="1">
        <a:lnSpc>
          <a:spcPct val="100000"/>
        </a:lnSpc>
        <a:spcBef>
          <a:spcPts val="200"/>
        </a:spcBef>
        <a:spcAft>
          <a:spcPts val="300"/>
        </a:spcAft>
        <a:buFont typeface="Arial" panose="020B0604020202020204" pitchFamily="34" charset="0"/>
        <a:buChar char="•"/>
        <a:defRPr sz="2000" kern="1200">
          <a:solidFill>
            <a:schemeClr val="tx1"/>
          </a:solidFill>
          <a:latin typeface="+mn-lt"/>
          <a:ea typeface="+mn-ea"/>
          <a:cs typeface="+mn-cs"/>
        </a:defRPr>
      </a:lvl8pPr>
      <a:lvl9pPr marL="3888000" indent="-228600" algn="l" defTabSz="914400" rtl="0" eaLnBrk="1" latinLnBrk="0" hangingPunct="1">
        <a:lnSpc>
          <a:spcPct val="100000"/>
        </a:lnSpc>
        <a:spcBef>
          <a:spcPts val="200"/>
        </a:spcBef>
        <a:spcAft>
          <a:spcPts val="300"/>
        </a:spcAft>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ur02.safelinks.protection.outlook.com/?url=http%3A%2F%2Fclimadapserv.maps.arcgis.com%2Fapps%2FCascade%2Findex.html%3Fappid%3D4f42450134394bd390b711f1466240b7&amp;data=01%7C01%7Ceefje.vissers%40tauw.com%7C8451b564217d4751200208d6f3e35779%7Ca9274667249346b3beaad7b77e1cb63a%7C0&amp;sdata=c2GG%2FerQX7bEaWvd0vMXLmYQ8D%2B1WEj7yruTnrvJ%2BCk%3D&amp;reserved=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4.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cid:image004.jpg@01D42FF5.4A3187C0" TargetMode="External"/><Relationship Id="rId2" Type="http://schemas.openxmlformats.org/officeDocument/2006/relationships/image" Target="../media/image51.jpeg"/><Relationship Id="rId1" Type="http://schemas.openxmlformats.org/officeDocument/2006/relationships/slideLayout" Target="../slideLayouts/slideLayout14.xml"/><Relationship Id="rId4" Type="http://schemas.openxmlformats.org/officeDocument/2006/relationships/image" Target="../media/image52.jpg"/></Relationships>
</file>

<file path=ppt/slides/_rels/slide26.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EA80E-DD23-4D86-8903-48C2FBADC38C}"/>
              </a:ext>
            </a:extLst>
          </p:cNvPr>
          <p:cNvSpPr>
            <a:spLocks noGrp="1"/>
          </p:cNvSpPr>
          <p:nvPr>
            <p:ph type="ctrTitle"/>
          </p:nvPr>
        </p:nvSpPr>
        <p:spPr/>
        <p:txBody>
          <a:bodyPr/>
          <a:lstStyle/>
          <a:p>
            <a:endParaRPr lang="nl-NL"/>
          </a:p>
        </p:txBody>
      </p:sp>
      <p:sp>
        <p:nvSpPr>
          <p:cNvPr id="3" name="Subtitle 2">
            <a:extLst>
              <a:ext uri="{FF2B5EF4-FFF2-40B4-BE49-F238E27FC236}">
                <a16:creationId xmlns:a16="http://schemas.microsoft.com/office/drawing/2014/main" id="{F369024D-3DFF-4B43-9809-98C88B8DACDF}"/>
              </a:ext>
            </a:extLst>
          </p:cNvPr>
          <p:cNvSpPr>
            <a:spLocks noGrp="1"/>
          </p:cNvSpPr>
          <p:nvPr>
            <p:ph type="subTitle" idx="1"/>
          </p:nvPr>
        </p:nvSpPr>
        <p:spPr/>
        <p:txBody>
          <a:bodyPr/>
          <a:lstStyle/>
          <a:p>
            <a:endParaRPr lang="nl-NL" dirty="0"/>
          </a:p>
        </p:txBody>
      </p:sp>
      <p:sp>
        <p:nvSpPr>
          <p:cNvPr id="4" name="Text Placeholder 3">
            <a:extLst>
              <a:ext uri="{FF2B5EF4-FFF2-40B4-BE49-F238E27FC236}">
                <a16:creationId xmlns:a16="http://schemas.microsoft.com/office/drawing/2014/main" id="{7DAC0D59-81D5-4D82-85BC-6119325CCF19}"/>
              </a:ext>
            </a:extLst>
          </p:cNvPr>
          <p:cNvSpPr>
            <a:spLocks noGrp="1"/>
          </p:cNvSpPr>
          <p:nvPr>
            <p:ph type="body" sz="quarter" idx="13"/>
          </p:nvPr>
        </p:nvSpPr>
        <p:spPr/>
        <p:txBody>
          <a:bodyPr/>
          <a:lstStyle/>
          <a:p>
            <a:endParaRPr lang="nl-NL"/>
          </a:p>
        </p:txBody>
      </p:sp>
      <p:sp>
        <p:nvSpPr>
          <p:cNvPr id="5" name="Rectangle 4">
            <a:extLst>
              <a:ext uri="{FF2B5EF4-FFF2-40B4-BE49-F238E27FC236}">
                <a16:creationId xmlns:a16="http://schemas.microsoft.com/office/drawing/2014/main" id="{4DC9F8FE-829E-4DDF-8E07-B5686669198F}"/>
              </a:ext>
            </a:extLst>
          </p:cNvPr>
          <p:cNvSpPr/>
          <p:nvPr/>
        </p:nvSpPr>
        <p:spPr>
          <a:xfrm>
            <a:off x="2828544" y="1730442"/>
            <a:ext cx="6096000" cy="458844"/>
          </a:xfrm>
          <a:prstGeom prst="rect">
            <a:avLst/>
          </a:prstGeom>
        </p:spPr>
        <p:txBody>
          <a:bodyPr>
            <a:spAutoFit/>
          </a:bodyPr>
          <a:lstStyle/>
          <a:p>
            <a:pPr>
              <a:lnSpc>
                <a:spcPts val="1420"/>
              </a:lnSpc>
              <a:spcAft>
                <a:spcPts val="0"/>
              </a:spcAft>
            </a:pPr>
            <a:r>
              <a:rPr lang="nl-NL" u="sng" dirty="0">
                <a:solidFill>
                  <a:schemeClr val="bg1"/>
                </a:solidFill>
                <a:latin typeface="Arial" panose="020B060402020202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http://climadapserv.maps.arcgis.com/apps/Cascade/index.html?appid=4f42450134394bd390b711f1466240b7</a:t>
            </a:r>
            <a:endParaRPr lang="nl-NL" dirty="0">
              <a:solidFill>
                <a:schemeClr val="bg1"/>
              </a:solidFill>
              <a:latin typeface="Futura Book"/>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A6A65931-0815-43E4-A101-C7EEBBCE0C81}"/>
              </a:ext>
            </a:extLst>
          </p:cNvPr>
          <p:cNvSpPr/>
          <p:nvPr/>
        </p:nvSpPr>
        <p:spPr>
          <a:xfrm>
            <a:off x="2204156" y="385724"/>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1678819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Droogte 2018 </a:t>
            </a:r>
            <a:r>
              <a:rPr lang="nl-NL" dirty="0">
                <a:sym typeface="Wingdings" panose="05000000000000000000" pitchFamily="2" charset="2"/>
              </a:rPr>
              <a:t> stresstest in de praktijk</a:t>
            </a:r>
            <a:endParaRPr lang="nl-NL" dirty="0"/>
          </a:p>
        </p:txBody>
      </p:sp>
      <p:pic>
        <p:nvPicPr>
          <p:cNvPr id="4" name="Afbeelding 3"/>
          <p:cNvPicPr>
            <a:picLocks noChangeAspect="1"/>
          </p:cNvPicPr>
          <p:nvPr/>
        </p:nvPicPr>
        <p:blipFill>
          <a:blip r:embed="rId2"/>
          <a:stretch>
            <a:fillRect/>
          </a:stretch>
        </p:blipFill>
        <p:spPr>
          <a:xfrm>
            <a:off x="2949149" y="1595438"/>
            <a:ext cx="6293701" cy="4972801"/>
          </a:xfrm>
          <a:prstGeom prst="rect">
            <a:avLst/>
          </a:prstGeom>
        </p:spPr>
      </p:pic>
      <p:sp>
        <p:nvSpPr>
          <p:cNvPr id="5" name="Rectangle 4">
            <a:extLst>
              <a:ext uri="{FF2B5EF4-FFF2-40B4-BE49-F238E27FC236}">
                <a16:creationId xmlns:a16="http://schemas.microsoft.com/office/drawing/2014/main" id="{1344380F-DFFC-4F5C-9B64-501F238E15BC}"/>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1155355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Brabantse zandgronden extra gevoelig!</a:t>
            </a:r>
          </a:p>
        </p:txBody>
      </p:sp>
      <p:pic>
        <p:nvPicPr>
          <p:cNvPr id="4" name="Tijdelijke aanduiding voor inhoud 3"/>
          <p:cNvPicPr>
            <a:picLocks noGrp="1" noChangeAspect="1"/>
          </p:cNvPicPr>
          <p:nvPr>
            <p:ph idx="1"/>
          </p:nvPr>
        </p:nvPicPr>
        <p:blipFill>
          <a:blip r:embed="rId2"/>
          <a:stretch>
            <a:fillRect/>
          </a:stretch>
        </p:blipFill>
        <p:spPr>
          <a:xfrm>
            <a:off x="2000250" y="1690688"/>
            <a:ext cx="7658100" cy="5029876"/>
          </a:xfrm>
          <a:prstGeom prst="rect">
            <a:avLst/>
          </a:prstGeom>
        </p:spPr>
      </p:pic>
      <p:sp>
        <p:nvSpPr>
          <p:cNvPr id="5" name="Rectangle 4">
            <a:extLst>
              <a:ext uri="{FF2B5EF4-FFF2-40B4-BE49-F238E27FC236}">
                <a16:creationId xmlns:a16="http://schemas.microsoft.com/office/drawing/2014/main" id="{84F6D753-3FA3-428F-A65A-37AABF7057D9}"/>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3259553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Ervaring Brabant Water</a:t>
            </a:r>
          </a:p>
        </p:txBody>
      </p:sp>
      <p:sp>
        <p:nvSpPr>
          <p:cNvPr id="3" name="Tijdelijke aanduiding voor inhoud 2"/>
          <p:cNvSpPr>
            <a:spLocks noGrp="1"/>
          </p:cNvSpPr>
          <p:nvPr>
            <p:ph idx="1"/>
          </p:nvPr>
        </p:nvSpPr>
        <p:spPr>
          <a:xfrm>
            <a:off x="457200" y="1825625"/>
            <a:ext cx="11410950" cy="4351338"/>
          </a:xfrm>
        </p:spPr>
        <p:txBody>
          <a:bodyPr/>
          <a:lstStyle/>
          <a:p>
            <a:r>
              <a:rPr lang="nl-NL" sz="3200" dirty="0"/>
              <a:t>Geen maximum dag, wel langdurig hoge afzetten.</a:t>
            </a:r>
          </a:p>
          <a:p>
            <a:r>
              <a:rPr lang="nl-NL" sz="3200" dirty="0"/>
              <a:t>Geen grote knelpunten</a:t>
            </a:r>
          </a:p>
          <a:p>
            <a:r>
              <a:rPr lang="nl-NL" sz="3200" dirty="0"/>
              <a:t>Intensivering waterbesparingscampagne ‘slim omgaan met water’</a:t>
            </a:r>
          </a:p>
          <a:p>
            <a:r>
              <a:rPr lang="nl-NL" sz="3200" dirty="0"/>
              <a:t>Toegenomen publiciteit (persvragen)</a:t>
            </a:r>
          </a:p>
          <a:p>
            <a:r>
              <a:rPr lang="nl-NL" sz="3200" dirty="0"/>
              <a:t>Veel externe informatievragen</a:t>
            </a:r>
          </a:p>
          <a:p>
            <a:endParaRPr lang="nl-NL" sz="3200" dirty="0"/>
          </a:p>
        </p:txBody>
      </p:sp>
      <p:sp>
        <p:nvSpPr>
          <p:cNvPr id="4" name="Tijdelijke aanduiding voor dianummer 3"/>
          <p:cNvSpPr>
            <a:spLocks noGrp="1"/>
          </p:cNvSpPr>
          <p:nvPr>
            <p:ph type="sldNum" sz="quarter" idx="4294967295"/>
          </p:nvPr>
        </p:nvSpPr>
        <p:spPr>
          <a:xfrm>
            <a:off x="8610600" y="6356350"/>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1219170" rtl="0" eaLnBrk="1" fontAlgn="base" latinLnBrk="0" hangingPunct="1">
              <a:lnSpc>
                <a:spcPct val="100000"/>
              </a:lnSpc>
              <a:spcBef>
                <a:spcPct val="0"/>
              </a:spcBef>
              <a:spcAft>
                <a:spcPct val="0"/>
              </a:spcAft>
              <a:buClrTx/>
              <a:buSzTx/>
              <a:buFontTx/>
              <a:buNone/>
              <a:tabLst/>
              <a:defRPr/>
            </a:pPr>
            <a:fld id="{63A0051B-9091-4774-94F8-26709596B3C3}" type="slidenum">
              <a:rPr lang="nl-NL" smtClean="0"/>
              <a:pPr marL="0" marR="0" lvl="0" indent="0" algn="r" defTabSz="121917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srgbClr val="FFFFFF"/>
              </a:solidFill>
              <a:effectLst/>
              <a:uLnTx/>
              <a:uFillTx/>
              <a:latin typeface="Arial" charset="0"/>
              <a:ea typeface="+mn-ea"/>
              <a:cs typeface="+mn-cs"/>
            </a:endParaRPr>
          </a:p>
        </p:txBody>
      </p:sp>
      <p:pic>
        <p:nvPicPr>
          <p:cNvPr id="5" name="Afbeelding 4"/>
          <p:cNvPicPr>
            <a:picLocks noChangeAspect="1"/>
          </p:cNvPicPr>
          <p:nvPr/>
        </p:nvPicPr>
        <p:blipFill>
          <a:blip r:embed="rId3"/>
          <a:stretch>
            <a:fillRect/>
          </a:stretch>
        </p:blipFill>
        <p:spPr>
          <a:xfrm>
            <a:off x="6096000" y="1690688"/>
            <a:ext cx="6047756" cy="4535817"/>
          </a:xfrm>
          <a:prstGeom prst="rect">
            <a:avLst/>
          </a:prstGeom>
        </p:spPr>
      </p:pic>
      <p:pic>
        <p:nvPicPr>
          <p:cNvPr id="6" name="Afbeelding 5"/>
          <p:cNvPicPr>
            <a:picLocks noChangeAspect="1"/>
          </p:cNvPicPr>
          <p:nvPr/>
        </p:nvPicPr>
        <p:blipFill>
          <a:blip r:embed="rId4"/>
          <a:stretch>
            <a:fillRect/>
          </a:stretch>
        </p:blipFill>
        <p:spPr>
          <a:xfrm>
            <a:off x="48245" y="1690688"/>
            <a:ext cx="6047756" cy="4535817"/>
          </a:xfrm>
          <a:prstGeom prst="rect">
            <a:avLst/>
          </a:prstGeom>
        </p:spPr>
      </p:pic>
      <p:sp>
        <p:nvSpPr>
          <p:cNvPr id="7" name="Rectangle 6">
            <a:extLst>
              <a:ext uri="{FF2B5EF4-FFF2-40B4-BE49-F238E27FC236}">
                <a16:creationId xmlns:a16="http://schemas.microsoft.com/office/drawing/2014/main" id="{F1D8AAAA-8754-4859-9325-196F6F8E97EC}"/>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29162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Grondwaterstanden</a:t>
            </a:r>
          </a:p>
        </p:txBody>
      </p:sp>
      <p:pic>
        <p:nvPicPr>
          <p:cNvPr id="4" name="Tijdelijke aanduiding voor inhoud 3"/>
          <p:cNvPicPr>
            <a:picLocks noGrp="1" noChangeAspect="1"/>
          </p:cNvPicPr>
          <p:nvPr>
            <p:ph idx="1"/>
          </p:nvPr>
        </p:nvPicPr>
        <p:blipFill>
          <a:blip r:embed="rId3"/>
          <a:stretch>
            <a:fillRect/>
          </a:stretch>
        </p:blipFill>
        <p:spPr>
          <a:xfrm>
            <a:off x="6893183" y="1854200"/>
            <a:ext cx="4460617" cy="4351338"/>
          </a:xfrm>
          <a:prstGeom prst="rect">
            <a:avLst/>
          </a:prstGeom>
        </p:spPr>
      </p:pic>
      <p:pic>
        <p:nvPicPr>
          <p:cNvPr id="5" name="Afbeelding 4"/>
          <p:cNvPicPr>
            <a:picLocks noChangeAspect="1"/>
          </p:cNvPicPr>
          <p:nvPr/>
        </p:nvPicPr>
        <p:blipFill>
          <a:blip r:embed="rId4"/>
          <a:stretch>
            <a:fillRect/>
          </a:stretch>
        </p:blipFill>
        <p:spPr>
          <a:xfrm>
            <a:off x="6610350" y="2483337"/>
            <a:ext cx="2422543" cy="481626"/>
          </a:xfrm>
          <a:prstGeom prst="rect">
            <a:avLst/>
          </a:prstGeom>
        </p:spPr>
      </p:pic>
      <p:pic>
        <p:nvPicPr>
          <p:cNvPr id="6" name="Afbeelding 5"/>
          <p:cNvPicPr>
            <a:picLocks noChangeAspect="1"/>
          </p:cNvPicPr>
          <p:nvPr/>
        </p:nvPicPr>
        <p:blipFill>
          <a:blip r:embed="rId5"/>
          <a:stretch>
            <a:fillRect/>
          </a:stretch>
        </p:blipFill>
        <p:spPr>
          <a:xfrm>
            <a:off x="3103895" y="1693862"/>
            <a:ext cx="3647872" cy="2060575"/>
          </a:xfrm>
          <a:prstGeom prst="rect">
            <a:avLst/>
          </a:prstGeom>
        </p:spPr>
      </p:pic>
      <p:pic>
        <p:nvPicPr>
          <p:cNvPr id="7" name="Afbeelding 6"/>
          <p:cNvPicPr>
            <a:picLocks noChangeAspect="1"/>
          </p:cNvPicPr>
          <p:nvPr/>
        </p:nvPicPr>
        <p:blipFill>
          <a:blip r:embed="rId6"/>
          <a:stretch>
            <a:fillRect/>
          </a:stretch>
        </p:blipFill>
        <p:spPr>
          <a:xfrm>
            <a:off x="6126137" y="4553190"/>
            <a:ext cx="1988360" cy="2127253"/>
          </a:xfrm>
          <a:prstGeom prst="rect">
            <a:avLst/>
          </a:prstGeom>
        </p:spPr>
      </p:pic>
      <p:sp>
        <p:nvSpPr>
          <p:cNvPr id="8" name="Rectangle 7">
            <a:extLst>
              <a:ext uri="{FF2B5EF4-FFF2-40B4-BE49-F238E27FC236}">
                <a16:creationId xmlns:a16="http://schemas.microsoft.com/office/drawing/2014/main" id="{C974BA4D-78DD-4B21-92F4-0D73D4002E25}"/>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pic>
        <p:nvPicPr>
          <p:cNvPr id="9" name="Afbeelding 8"/>
          <p:cNvPicPr>
            <a:picLocks noChangeAspect="1"/>
          </p:cNvPicPr>
          <p:nvPr/>
        </p:nvPicPr>
        <p:blipFill>
          <a:blip r:embed="rId7"/>
          <a:stretch>
            <a:fillRect/>
          </a:stretch>
        </p:blipFill>
        <p:spPr>
          <a:xfrm>
            <a:off x="378843" y="1771651"/>
            <a:ext cx="5747294" cy="4908792"/>
          </a:xfrm>
          <a:prstGeom prst="rect">
            <a:avLst/>
          </a:prstGeom>
        </p:spPr>
      </p:pic>
    </p:spTree>
    <p:extLst>
      <p:ext uri="{BB962C8B-B14F-4D97-AF65-F5344CB8AC3E}">
        <p14:creationId xmlns:p14="http://schemas.microsoft.com/office/powerpoint/2010/main" val="333034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Droogval – geen afvoer waterlopen</a:t>
            </a:r>
          </a:p>
        </p:txBody>
      </p:sp>
      <p:pic>
        <p:nvPicPr>
          <p:cNvPr id="6" name="Tijdelijke aanduiding voor inhoud 5"/>
          <p:cNvPicPr>
            <a:picLocks noGrp="1" noChangeAspect="1"/>
          </p:cNvPicPr>
          <p:nvPr>
            <p:ph idx="1"/>
          </p:nvPr>
        </p:nvPicPr>
        <p:blipFill>
          <a:blip r:embed="rId2"/>
          <a:stretch>
            <a:fillRect/>
          </a:stretch>
        </p:blipFill>
        <p:spPr>
          <a:xfrm>
            <a:off x="6830462" y="1911350"/>
            <a:ext cx="4523338" cy="4351338"/>
          </a:xfrm>
          <a:prstGeom prst="rect">
            <a:avLst/>
          </a:prstGeom>
        </p:spPr>
      </p:pic>
      <p:pic>
        <p:nvPicPr>
          <p:cNvPr id="7" name="Afbeelding 6"/>
          <p:cNvPicPr>
            <a:picLocks noChangeAspect="1"/>
          </p:cNvPicPr>
          <p:nvPr/>
        </p:nvPicPr>
        <p:blipFill>
          <a:blip r:embed="rId3"/>
          <a:stretch>
            <a:fillRect/>
          </a:stretch>
        </p:blipFill>
        <p:spPr>
          <a:xfrm>
            <a:off x="6830462" y="4906456"/>
            <a:ext cx="4566300" cy="1426588"/>
          </a:xfrm>
          <a:prstGeom prst="rect">
            <a:avLst/>
          </a:prstGeom>
        </p:spPr>
      </p:pic>
      <p:pic>
        <p:nvPicPr>
          <p:cNvPr id="8" name="Afbeelding 7"/>
          <p:cNvPicPr>
            <a:picLocks noChangeAspect="1"/>
          </p:cNvPicPr>
          <p:nvPr/>
        </p:nvPicPr>
        <p:blipFill>
          <a:blip r:embed="rId4"/>
          <a:stretch>
            <a:fillRect/>
          </a:stretch>
        </p:blipFill>
        <p:spPr>
          <a:xfrm>
            <a:off x="-1" y="1911350"/>
            <a:ext cx="4528739" cy="4351338"/>
          </a:xfrm>
          <a:prstGeom prst="rect">
            <a:avLst/>
          </a:prstGeom>
        </p:spPr>
      </p:pic>
      <p:pic>
        <p:nvPicPr>
          <p:cNvPr id="9" name="Afbeelding 8"/>
          <p:cNvPicPr>
            <a:picLocks noChangeAspect="1"/>
          </p:cNvPicPr>
          <p:nvPr/>
        </p:nvPicPr>
        <p:blipFill>
          <a:blip r:embed="rId5"/>
          <a:stretch>
            <a:fillRect/>
          </a:stretch>
        </p:blipFill>
        <p:spPr>
          <a:xfrm>
            <a:off x="6096000" y="1911350"/>
            <a:ext cx="6067628" cy="4351338"/>
          </a:xfrm>
          <a:prstGeom prst="rect">
            <a:avLst/>
          </a:prstGeom>
        </p:spPr>
      </p:pic>
      <p:pic>
        <p:nvPicPr>
          <p:cNvPr id="10" name="Afbeelding 9"/>
          <p:cNvPicPr>
            <a:picLocks noChangeAspect="1"/>
          </p:cNvPicPr>
          <p:nvPr/>
        </p:nvPicPr>
        <p:blipFill>
          <a:blip r:embed="rId6"/>
          <a:stretch>
            <a:fillRect/>
          </a:stretch>
        </p:blipFill>
        <p:spPr>
          <a:xfrm>
            <a:off x="53532" y="1911350"/>
            <a:ext cx="5999506" cy="4351338"/>
          </a:xfrm>
          <a:prstGeom prst="rect">
            <a:avLst/>
          </a:prstGeom>
        </p:spPr>
      </p:pic>
      <p:sp>
        <p:nvSpPr>
          <p:cNvPr id="11" name="Rectangle 10">
            <a:extLst>
              <a:ext uri="{FF2B5EF4-FFF2-40B4-BE49-F238E27FC236}">
                <a16:creationId xmlns:a16="http://schemas.microsoft.com/office/drawing/2014/main" id="{70F18988-7004-47B5-ACB4-22BE108590AA}"/>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331382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Waterkwaliteit zuurstof - blauwalg</a:t>
            </a:r>
          </a:p>
        </p:txBody>
      </p:sp>
      <p:pic>
        <p:nvPicPr>
          <p:cNvPr id="4" name="Tijdelijke aanduiding voor inhoud 3"/>
          <p:cNvPicPr>
            <a:picLocks noGrp="1" noChangeAspect="1"/>
          </p:cNvPicPr>
          <p:nvPr>
            <p:ph idx="1"/>
          </p:nvPr>
        </p:nvPicPr>
        <p:blipFill>
          <a:blip r:embed="rId2"/>
          <a:stretch>
            <a:fillRect/>
          </a:stretch>
        </p:blipFill>
        <p:spPr>
          <a:xfrm>
            <a:off x="6257689" y="1690688"/>
            <a:ext cx="5829300" cy="5043629"/>
          </a:xfrm>
          <a:prstGeom prst="rect">
            <a:avLst/>
          </a:prstGeom>
        </p:spPr>
      </p:pic>
      <p:pic>
        <p:nvPicPr>
          <p:cNvPr id="5" name="Afbeelding 4"/>
          <p:cNvPicPr>
            <a:picLocks noChangeAspect="1"/>
          </p:cNvPicPr>
          <p:nvPr/>
        </p:nvPicPr>
        <p:blipFill>
          <a:blip r:embed="rId3"/>
          <a:stretch>
            <a:fillRect/>
          </a:stretch>
        </p:blipFill>
        <p:spPr>
          <a:xfrm>
            <a:off x="6286500" y="4981575"/>
            <a:ext cx="1937814" cy="1752742"/>
          </a:xfrm>
          <a:prstGeom prst="rect">
            <a:avLst/>
          </a:prstGeom>
        </p:spPr>
      </p:pic>
      <p:sp>
        <p:nvSpPr>
          <p:cNvPr id="6" name="Rectangle 5">
            <a:extLst>
              <a:ext uri="{FF2B5EF4-FFF2-40B4-BE49-F238E27FC236}">
                <a16:creationId xmlns:a16="http://schemas.microsoft.com/office/drawing/2014/main" id="{F5276D5B-6CC7-4102-AB45-FE99F1F4F8C3}"/>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pic>
        <p:nvPicPr>
          <p:cNvPr id="8" name="Afbeelding 7"/>
          <p:cNvPicPr>
            <a:picLocks noChangeAspect="1"/>
          </p:cNvPicPr>
          <p:nvPr/>
        </p:nvPicPr>
        <p:blipFill>
          <a:blip r:embed="rId4"/>
          <a:stretch>
            <a:fillRect/>
          </a:stretch>
        </p:blipFill>
        <p:spPr>
          <a:xfrm>
            <a:off x="672062" y="1690687"/>
            <a:ext cx="5614438" cy="5043629"/>
          </a:xfrm>
          <a:prstGeom prst="rect">
            <a:avLst/>
          </a:prstGeom>
        </p:spPr>
      </p:pic>
    </p:spTree>
    <p:extLst>
      <p:ext uri="{BB962C8B-B14F-4D97-AF65-F5344CB8AC3E}">
        <p14:creationId xmlns:p14="http://schemas.microsoft.com/office/powerpoint/2010/main" val="932199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Effecten natuurbranden</a:t>
            </a:r>
          </a:p>
        </p:txBody>
      </p:sp>
      <p:pic>
        <p:nvPicPr>
          <p:cNvPr id="4" name="Tijdelijke aanduiding voor inhoud 3"/>
          <p:cNvPicPr>
            <a:picLocks noGrp="1" noChangeAspect="1"/>
          </p:cNvPicPr>
          <p:nvPr>
            <p:ph idx="1"/>
          </p:nvPr>
        </p:nvPicPr>
        <p:blipFill>
          <a:blip r:embed="rId2"/>
          <a:stretch>
            <a:fillRect/>
          </a:stretch>
        </p:blipFill>
        <p:spPr>
          <a:xfrm>
            <a:off x="932654" y="2035175"/>
            <a:ext cx="5894134" cy="3898900"/>
          </a:xfrm>
          <a:prstGeom prst="rect">
            <a:avLst/>
          </a:prstGeom>
        </p:spPr>
      </p:pic>
      <p:pic>
        <p:nvPicPr>
          <p:cNvPr id="5" name="Afbeelding 4"/>
          <p:cNvPicPr>
            <a:picLocks noChangeAspect="1"/>
          </p:cNvPicPr>
          <p:nvPr/>
        </p:nvPicPr>
        <p:blipFill>
          <a:blip r:embed="rId3"/>
          <a:stretch>
            <a:fillRect/>
          </a:stretch>
        </p:blipFill>
        <p:spPr>
          <a:xfrm>
            <a:off x="7184789" y="2952751"/>
            <a:ext cx="3971512" cy="2981324"/>
          </a:xfrm>
          <a:prstGeom prst="rect">
            <a:avLst/>
          </a:prstGeom>
        </p:spPr>
      </p:pic>
      <p:sp>
        <p:nvSpPr>
          <p:cNvPr id="6" name="Rectangle 5">
            <a:extLst>
              <a:ext uri="{FF2B5EF4-FFF2-40B4-BE49-F238E27FC236}">
                <a16:creationId xmlns:a16="http://schemas.microsoft.com/office/drawing/2014/main" id="{F2AF1F0A-81CB-43A6-86C6-0C7F73796706}"/>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2150757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Openbare ruimte – groen en infrastructuur</a:t>
            </a:r>
          </a:p>
        </p:txBody>
      </p:sp>
      <p:pic>
        <p:nvPicPr>
          <p:cNvPr id="4" name="Tijdelijke aanduiding voor inhoud 3"/>
          <p:cNvPicPr>
            <a:picLocks noGrp="1" noChangeAspect="1"/>
          </p:cNvPicPr>
          <p:nvPr>
            <p:ph idx="1"/>
          </p:nvPr>
        </p:nvPicPr>
        <p:blipFill>
          <a:blip r:embed="rId2"/>
          <a:stretch>
            <a:fillRect/>
          </a:stretch>
        </p:blipFill>
        <p:spPr>
          <a:xfrm>
            <a:off x="838200" y="1863725"/>
            <a:ext cx="5480039" cy="4351338"/>
          </a:xfrm>
          <a:prstGeom prst="rect">
            <a:avLst/>
          </a:prstGeom>
        </p:spPr>
      </p:pic>
      <p:pic>
        <p:nvPicPr>
          <p:cNvPr id="5" name="Afbeelding 4"/>
          <p:cNvPicPr>
            <a:picLocks noChangeAspect="1"/>
          </p:cNvPicPr>
          <p:nvPr/>
        </p:nvPicPr>
        <p:blipFill>
          <a:blip r:embed="rId3"/>
          <a:stretch>
            <a:fillRect/>
          </a:stretch>
        </p:blipFill>
        <p:spPr>
          <a:xfrm>
            <a:off x="6318239" y="1952625"/>
            <a:ext cx="5762625" cy="3038475"/>
          </a:xfrm>
          <a:prstGeom prst="rect">
            <a:avLst/>
          </a:prstGeom>
        </p:spPr>
      </p:pic>
      <p:sp>
        <p:nvSpPr>
          <p:cNvPr id="6" name="Rectangle 5">
            <a:extLst>
              <a:ext uri="{FF2B5EF4-FFF2-40B4-BE49-F238E27FC236}">
                <a16:creationId xmlns:a16="http://schemas.microsoft.com/office/drawing/2014/main" id="{6AA1E683-9BD6-42B5-AFF6-85316DEA724A}"/>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2945745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Agrarische sector</a:t>
            </a:r>
          </a:p>
        </p:txBody>
      </p:sp>
      <p:pic>
        <p:nvPicPr>
          <p:cNvPr id="4" name="Tijdelijke aanduiding voor inhoud 3"/>
          <p:cNvPicPr>
            <a:picLocks noGrp="1" noChangeAspect="1"/>
          </p:cNvPicPr>
          <p:nvPr>
            <p:ph idx="1"/>
          </p:nvPr>
        </p:nvPicPr>
        <p:blipFill>
          <a:blip r:embed="rId2"/>
          <a:stretch>
            <a:fillRect/>
          </a:stretch>
        </p:blipFill>
        <p:spPr>
          <a:xfrm>
            <a:off x="6315075" y="1690688"/>
            <a:ext cx="5038725" cy="4575175"/>
          </a:xfrm>
          <a:prstGeom prst="rect">
            <a:avLst/>
          </a:prstGeom>
        </p:spPr>
      </p:pic>
      <p:sp>
        <p:nvSpPr>
          <p:cNvPr id="6" name="Rectangle 5">
            <a:extLst>
              <a:ext uri="{FF2B5EF4-FFF2-40B4-BE49-F238E27FC236}">
                <a16:creationId xmlns:a16="http://schemas.microsoft.com/office/drawing/2014/main" id="{DBF854DC-EE23-4BDF-A955-CA178458EF6E}"/>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pic>
        <p:nvPicPr>
          <p:cNvPr id="5" name="Afbeelding 4"/>
          <p:cNvPicPr>
            <a:picLocks noChangeAspect="1"/>
          </p:cNvPicPr>
          <p:nvPr/>
        </p:nvPicPr>
        <p:blipFill>
          <a:blip r:embed="rId3"/>
          <a:stretch>
            <a:fillRect/>
          </a:stretch>
        </p:blipFill>
        <p:spPr>
          <a:xfrm>
            <a:off x="838199" y="1690688"/>
            <a:ext cx="4191001" cy="4919898"/>
          </a:xfrm>
          <a:prstGeom prst="rect">
            <a:avLst/>
          </a:prstGeom>
        </p:spPr>
      </p:pic>
    </p:spTree>
    <p:extLst>
      <p:ext uri="{BB962C8B-B14F-4D97-AF65-F5344CB8AC3E}">
        <p14:creationId xmlns:p14="http://schemas.microsoft.com/office/powerpoint/2010/main" val="1551164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Cruijffiaans</a:t>
            </a:r>
            <a:r>
              <a:rPr lang="nl-NL" dirty="0"/>
              <a:t>: “Elk nadeel heb zijn voordeel….”</a:t>
            </a:r>
          </a:p>
        </p:txBody>
      </p:sp>
      <p:pic>
        <p:nvPicPr>
          <p:cNvPr id="4" name="Tijdelijke aanduiding voor inhoud 3"/>
          <p:cNvPicPr>
            <a:picLocks noGrp="1" noChangeAspect="1"/>
          </p:cNvPicPr>
          <p:nvPr>
            <p:ph idx="1"/>
          </p:nvPr>
        </p:nvPicPr>
        <p:blipFill>
          <a:blip r:embed="rId2"/>
          <a:stretch>
            <a:fillRect/>
          </a:stretch>
        </p:blipFill>
        <p:spPr>
          <a:xfrm>
            <a:off x="838200" y="1892300"/>
            <a:ext cx="4784262" cy="4351338"/>
          </a:xfrm>
          <a:prstGeom prst="rect">
            <a:avLst/>
          </a:prstGeom>
        </p:spPr>
      </p:pic>
      <p:pic>
        <p:nvPicPr>
          <p:cNvPr id="6" name="Afbeelding 5"/>
          <p:cNvPicPr>
            <a:picLocks noChangeAspect="1"/>
          </p:cNvPicPr>
          <p:nvPr/>
        </p:nvPicPr>
        <p:blipFill>
          <a:blip r:embed="rId3"/>
          <a:stretch>
            <a:fillRect/>
          </a:stretch>
        </p:blipFill>
        <p:spPr>
          <a:xfrm>
            <a:off x="5622462" y="4295774"/>
            <a:ext cx="5731338" cy="2562225"/>
          </a:xfrm>
          <a:prstGeom prst="rect">
            <a:avLst/>
          </a:prstGeom>
        </p:spPr>
      </p:pic>
      <p:pic>
        <p:nvPicPr>
          <p:cNvPr id="7" name="Afbeelding 6"/>
          <p:cNvPicPr>
            <a:picLocks noChangeAspect="1"/>
          </p:cNvPicPr>
          <p:nvPr/>
        </p:nvPicPr>
        <p:blipFill>
          <a:blip r:embed="rId4"/>
          <a:stretch>
            <a:fillRect/>
          </a:stretch>
        </p:blipFill>
        <p:spPr>
          <a:xfrm>
            <a:off x="5622462" y="1892299"/>
            <a:ext cx="5731338" cy="2403473"/>
          </a:xfrm>
          <a:prstGeom prst="rect">
            <a:avLst/>
          </a:prstGeom>
        </p:spPr>
      </p:pic>
      <p:sp>
        <p:nvSpPr>
          <p:cNvPr id="8" name="Rectangle 7">
            <a:extLst>
              <a:ext uri="{FF2B5EF4-FFF2-40B4-BE49-F238E27FC236}">
                <a16:creationId xmlns:a16="http://schemas.microsoft.com/office/drawing/2014/main" id="{96A51505-DE74-4CAC-8141-3EDADC87B33E}"/>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pic>
        <p:nvPicPr>
          <p:cNvPr id="5" name="Afbeelding 4"/>
          <p:cNvPicPr>
            <a:picLocks noChangeAspect="1"/>
          </p:cNvPicPr>
          <p:nvPr/>
        </p:nvPicPr>
        <p:blipFill>
          <a:blip r:embed="rId5"/>
          <a:stretch>
            <a:fillRect/>
          </a:stretch>
        </p:blipFill>
        <p:spPr>
          <a:xfrm>
            <a:off x="838200" y="5829300"/>
            <a:ext cx="4784262" cy="1028700"/>
          </a:xfrm>
          <a:prstGeom prst="rect">
            <a:avLst/>
          </a:prstGeom>
        </p:spPr>
      </p:pic>
    </p:spTree>
    <p:extLst>
      <p:ext uri="{BB962C8B-B14F-4D97-AF65-F5344CB8AC3E}">
        <p14:creationId xmlns:p14="http://schemas.microsoft.com/office/powerpoint/2010/main" val="3925202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nl-NL" dirty="0"/>
              <a:t>Droogtedialoog	</a:t>
            </a:r>
          </a:p>
        </p:txBody>
      </p:sp>
      <p:sp>
        <p:nvSpPr>
          <p:cNvPr id="3" name="Subtitle 2"/>
          <p:cNvSpPr>
            <a:spLocks noGrp="1"/>
          </p:cNvSpPr>
          <p:nvPr>
            <p:ph type="subTitle" idx="1"/>
          </p:nvPr>
        </p:nvSpPr>
        <p:spPr/>
        <p:txBody>
          <a:bodyPr/>
          <a:lstStyle/>
          <a:p>
            <a:r>
              <a:rPr lang="nl-NL" dirty="0"/>
              <a:t>Werkregio Noordoost Brabant</a:t>
            </a:r>
          </a:p>
        </p:txBody>
      </p:sp>
      <p:sp>
        <p:nvSpPr>
          <p:cNvPr id="7" name="Text Placeholder 6"/>
          <p:cNvSpPr>
            <a:spLocks noGrp="1"/>
          </p:cNvSpPr>
          <p:nvPr>
            <p:ph type="body" sz="quarter" idx="13"/>
          </p:nvPr>
        </p:nvSpPr>
        <p:spPr>
          <a:xfrm>
            <a:off x="3751200" y="5000400"/>
            <a:ext cx="4680000" cy="1386332"/>
          </a:xfrm>
        </p:spPr>
        <p:txBody>
          <a:bodyPr/>
          <a:lstStyle/>
          <a:p>
            <a:r>
              <a:rPr lang="nl-NL" dirty="0"/>
              <a:t>26 juni 2019</a:t>
            </a:r>
          </a:p>
          <a:p>
            <a:r>
              <a:rPr lang="nl-NL" dirty="0"/>
              <a:t>Edwin van der Strate</a:t>
            </a:r>
          </a:p>
          <a:p>
            <a:r>
              <a:rPr lang="nl-NL" dirty="0"/>
              <a:t>Eefje Vissers</a:t>
            </a:r>
          </a:p>
          <a:p>
            <a:r>
              <a:rPr lang="nl-NL" dirty="0"/>
              <a:t>Robert de Graaff</a:t>
            </a:r>
          </a:p>
        </p:txBody>
      </p:sp>
      <p:sp>
        <p:nvSpPr>
          <p:cNvPr id="5" name="Rectangle 4">
            <a:extLst>
              <a:ext uri="{FF2B5EF4-FFF2-40B4-BE49-F238E27FC236}">
                <a16:creationId xmlns:a16="http://schemas.microsoft.com/office/drawing/2014/main" id="{DE4D20FE-3558-4B46-8BC5-B2BB20366788}"/>
              </a:ext>
            </a:extLst>
          </p:cNvPr>
          <p:cNvSpPr/>
          <p:nvPr/>
        </p:nvSpPr>
        <p:spPr>
          <a:xfrm>
            <a:off x="2204156" y="385724"/>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2578793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Droogte - Landelijk  </a:t>
            </a:r>
          </a:p>
        </p:txBody>
      </p:sp>
      <p:sp>
        <p:nvSpPr>
          <p:cNvPr id="5" name="Tijdelijke aanduiding voor inhoud 4"/>
          <p:cNvSpPr>
            <a:spLocks noGrp="1"/>
          </p:cNvSpPr>
          <p:nvPr>
            <p:ph idx="1"/>
          </p:nvPr>
        </p:nvSpPr>
        <p:spPr>
          <a:xfrm>
            <a:off x="285750" y="2333904"/>
            <a:ext cx="11839575" cy="4276446"/>
          </a:xfrm>
        </p:spPr>
        <p:txBody>
          <a:bodyPr/>
          <a:lstStyle/>
          <a:p>
            <a:pPr marL="0" indent="0">
              <a:buNone/>
            </a:pPr>
            <a:r>
              <a:rPr lang="nl-NL" dirty="0"/>
              <a:t>Meerdere aanbevelingen rondom o.a.:</a:t>
            </a:r>
          </a:p>
          <a:p>
            <a:r>
              <a:rPr lang="nl-NL" dirty="0"/>
              <a:t>Verdringingsreeks voorzien van verduidelijkende handleiding</a:t>
            </a:r>
          </a:p>
          <a:p>
            <a:r>
              <a:rPr lang="nl-NL" dirty="0"/>
              <a:t>Zet meer urgentie in, op een klimaatrobuust en gekoppeld grond- en oppervlaktewatersysteem</a:t>
            </a:r>
          </a:p>
          <a:p>
            <a:r>
              <a:rPr lang="nl-NL" dirty="0"/>
              <a:t>Nadere afspraken en maatregelen nodig rond drinkwater en oppervlaktewater</a:t>
            </a:r>
          </a:p>
          <a:p>
            <a:r>
              <a:rPr lang="nl-NL" dirty="0"/>
              <a:t>Verbeteren data- en informatievoorziening essentieel voor keuzeprocessen waterverdeling</a:t>
            </a:r>
          </a:p>
          <a:p>
            <a:r>
              <a:rPr lang="nl-NL" dirty="0"/>
              <a:t>Duidelijke communicatie vergt afstemming</a:t>
            </a:r>
          </a:p>
          <a:p>
            <a:pPr marL="0" indent="0">
              <a:buNone/>
            </a:pPr>
            <a:endParaRPr lang="nl-NL" dirty="0"/>
          </a:p>
        </p:txBody>
      </p:sp>
      <p:pic>
        <p:nvPicPr>
          <p:cNvPr id="6" name="Afbeelding 5"/>
          <p:cNvPicPr>
            <a:picLocks noChangeAspect="1"/>
          </p:cNvPicPr>
          <p:nvPr/>
        </p:nvPicPr>
        <p:blipFill>
          <a:blip r:embed="rId2"/>
          <a:stretch>
            <a:fillRect/>
          </a:stretch>
        </p:blipFill>
        <p:spPr>
          <a:xfrm>
            <a:off x="6096000" y="365125"/>
            <a:ext cx="5219842" cy="1514757"/>
          </a:xfrm>
          <a:prstGeom prst="rect">
            <a:avLst/>
          </a:prstGeom>
        </p:spPr>
      </p:pic>
      <p:sp>
        <p:nvSpPr>
          <p:cNvPr id="7" name="Rectangle 6">
            <a:extLst>
              <a:ext uri="{FF2B5EF4-FFF2-40B4-BE49-F238E27FC236}">
                <a16:creationId xmlns:a16="http://schemas.microsoft.com/office/drawing/2014/main" id="{EEC7AC4E-58A5-435A-820F-6DB11AFF85BB}"/>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3403857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Hebben we voldoende informatie….</a:t>
            </a:r>
          </a:p>
        </p:txBody>
      </p:sp>
      <p:sp>
        <p:nvSpPr>
          <p:cNvPr id="5" name="Tijdelijke aanduiding voor inhoud 4"/>
          <p:cNvSpPr>
            <a:spLocks noGrp="1"/>
          </p:cNvSpPr>
          <p:nvPr>
            <p:ph idx="1"/>
          </p:nvPr>
        </p:nvSpPr>
        <p:spPr>
          <a:xfrm>
            <a:off x="428625" y="1825625"/>
            <a:ext cx="11687175" cy="4351338"/>
          </a:xfrm>
        </p:spPr>
        <p:txBody>
          <a:bodyPr/>
          <a:lstStyle/>
          <a:p>
            <a:r>
              <a:rPr lang="nl-NL" dirty="0"/>
              <a:t>Veel bestaand (kaart)materiaal is vandaag beschikbaar.</a:t>
            </a:r>
          </a:p>
          <a:p>
            <a:r>
              <a:rPr lang="nl-NL" dirty="0"/>
              <a:t>Starten met kennis delen, aanvullen, prioriteren en benoemen wat ontbreekt.</a:t>
            </a:r>
          </a:p>
          <a:p>
            <a:pPr lvl="1"/>
            <a:endParaRPr lang="nl-NL" dirty="0"/>
          </a:p>
        </p:txBody>
      </p:sp>
      <p:pic>
        <p:nvPicPr>
          <p:cNvPr id="7" name="Afbeelding 6"/>
          <p:cNvPicPr>
            <a:picLocks noChangeAspect="1"/>
          </p:cNvPicPr>
          <p:nvPr/>
        </p:nvPicPr>
        <p:blipFill>
          <a:blip r:embed="rId2"/>
          <a:stretch>
            <a:fillRect/>
          </a:stretch>
        </p:blipFill>
        <p:spPr>
          <a:xfrm>
            <a:off x="3072508" y="2977744"/>
            <a:ext cx="5913633" cy="3493311"/>
          </a:xfrm>
          <a:prstGeom prst="rect">
            <a:avLst/>
          </a:prstGeom>
        </p:spPr>
      </p:pic>
      <p:sp>
        <p:nvSpPr>
          <p:cNvPr id="6" name="Rectangle 5">
            <a:extLst>
              <a:ext uri="{FF2B5EF4-FFF2-40B4-BE49-F238E27FC236}">
                <a16:creationId xmlns:a16="http://schemas.microsoft.com/office/drawing/2014/main" id="{CFC8D278-ED7E-479A-9A29-BDCE46076063}"/>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4155800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1AB393-7309-42B8-8146-7F300D40F9D3}"/>
              </a:ext>
            </a:extLst>
          </p:cNvPr>
          <p:cNvSpPr>
            <a:spLocks noGrp="1"/>
          </p:cNvSpPr>
          <p:nvPr>
            <p:ph type="title"/>
          </p:nvPr>
        </p:nvSpPr>
        <p:spPr/>
        <p:txBody>
          <a:bodyPr/>
          <a:lstStyle/>
          <a:p>
            <a:r>
              <a:rPr lang="nl-NL" dirty="0"/>
              <a:t>Financiële schade door droogte</a:t>
            </a:r>
          </a:p>
        </p:txBody>
      </p:sp>
      <p:sp>
        <p:nvSpPr>
          <p:cNvPr id="3" name="Tijdelijke aanduiding voor inhoud 2">
            <a:extLst>
              <a:ext uri="{FF2B5EF4-FFF2-40B4-BE49-F238E27FC236}">
                <a16:creationId xmlns:a16="http://schemas.microsoft.com/office/drawing/2014/main" id="{9256BC7E-6E85-424C-9A8C-D1F321A28582}"/>
              </a:ext>
            </a:extLst>
          </p:cNvPr>
          <p:cNvSpPr>
            <a:spLocks noGrp="1"/>
          </p:cNvSpPr>
          <p:nvPr>
            <p:ph idx="1"/>
          </p:nvPr>
        </p:nvSpPr>
        <p:spPr/>
        <p:txBody>
          <a:bodyPr/>
          <a:lstStyle/>
          <a:p>
            <a:r>
              <a:rPr lang="nl-NL" dirty="0"/>
              <a:t>Landelijke schaal 2018: 0,5 – 2 miljard</a:t>
            </a:r>
          </a:p>
          <a:p>
            <a:r>
              <a:rPr lang="nl-NL" dirty="0"/>
              <a:t>Landbouwschade in de regio Zuid neemt door klimaatverandering toe </a:t>
            </a:r>
          </a:p>
          <a:p>
            <a:pPr lvl="1"/>
            <a:r>
              <a:rPr lang="nl-NL" dirty="0"/>
              <a:t>Van 39 miljoen </a:t>
            </a:r>
            <a:r>
              <a:rPr lang="nl-NL" dirty="0">
                <a:sym typeface="Wingdings" panose="05000000000000000000" pitchFamily="2" charset="2"/>
              </a:rPr>
              <a:t> 114 miljoen </a:t>
            </a:r>
          </a:p>
          <a:p>
            <a:pPr lvl="1"/>
            <a:r>
              <a:rPr lang="nl-NL" dirty="0">
                <a:sym typeface="Wingdings" panose="05000000000000000000" pitchFamily="2" charset="2"/>
              </a:rPr>
              <a:t>Dit was de voorspelling in 2012 vanuit Delta Plan Zoet Water</a:t>
            </a:r>
          </a:p>
          <a:p>
            <a:pPr lvl="1"/>
            <a:r>
              <a:rPr lang="nl-NL" dirty="0"/>
              <a:t>Voor landbouw kan schade worden berekend</a:t>
            </a:r>
          </a:p>
          <a:p>
            <a:pPr lvl="1"/>
            <a:r>
              <a:rPr lang="nl-NL" dirty="0"/>
              <a:t>Voor natuur is dit een proces in wording</a:t>
            </a:r>
          </a:p>
          <a:p>
            <a:r>
              <a:rPr lang="nl-NL" dirty="0"/>
              <a:t>Droogteschade in stedelijk gebied? </a:t>
            </a:r>
            <a:r>
              <a:rPr lang="nl-NL" dirty="0">
                <a:sym typeface="Wingdings" panose="05000000000000000000" pitchFamily="2" charset="2"/>
              </a:rPr>
              <a:t></a:t>
            </a:r>
          </a:p>
          <a:p>
            <a:pPr lvl="1"/>
            <a:r>
              <a:rPr lang="nl-NL" dirty="0">
                <a:sym typeface="Wingdings" panose="05000000000000000000" pitchFamily="2" charset="2"/>
              </a:rPr>
              <a:t>Voorbeeld gemeente (is dat te halen uit </a:t>
            </a:r>
            <a:r>
              <a:rPr lang="nl-NL" dirty="0" err="1">
                <a:sym typeface="Wingdings" panose="05000000000000000000" pitchFamily="2" charset="2"/>
              </a:rPr>
              <a:t>Klimaateffectatlas</a:t>
            </a:r>
            <a:r>
              <a:rPr lang="nl-NL" dirty="0">
                <a:sym typeface="Wingdings" panose="05000000000000000000" pitchFamily="2" charset="2"/>
              </a:rPr>
              <a:t>?)</a:t>
            </a:r>
            <a:endParaRPr lang="nl-NL" dirty="0"/>
          </a:p>
          <a:p>
            <a:endParaRPr lang="nl-NL" dirty="0"/>
          </a:p>
        </p:txBody>
      </p:sp>
      <p:sp>
        <p:nvSpPr>
          <p:cNvPr id="4" name="Rectangle 3">
            <a:extLst>
              <a:ext uri="{FF2B5EF4-FFF2-40B4-BE49-F238E27FC236}">
                <a16:creationId xmlns:a16="http://schemas.microsoft.com/office/drawing/2014/main" id="{E68E94BA-BEB1-4DAF-BD61-829506010265}"/>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2985956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E31F5C-28CC-472F-9418-D3052CC1DE39}"/>
              </a:ext>
            </a:extLst>
          </p:cNvPr>
          <p:cNvSpPr>
            <a:spLocks noGrp="1"/>
          </p:cNvSpPr>
          <p:nvPr>
            <p:ph type="title"/>
          </p:nvPr>
        </p:nvSpPr>
        <p:spPr/>
        <p:txBody>
          <a:bodyPr/>
          <a:lstStyle/>
          <a:p>
            <a:r>
              <a:rPr lang="nl-NL" dirty="0"/>
              <a:t>Wat zien we aan schade in de praktijk</a:t>
            </a:r>
          </a:p>
        </p:txBody>
      </p:sp>
      <p:sp>
        <p:nvSpPr>
          <p:cNvPr id="3" name="Tijdelijke aanduiding voor inhoud 2">
            <a:extLst>
              <a:ext uri="{FF2B5EF4-FFF2-40B4-BE49-F238E27FC236}">
                <a16:creationId xmlns:a16="http://schemas.microsoft.com/office/drawing/2014/main" id="{4A277201-BCCC-4157-B2C5-B919DB0A447B}"/>
              </a:ext>
            </a:extLst>
          </p:cNvPr>
          <p:cNvSpPr>
            <a:spLocks noGrp="1"/>
          </p:cNvSpPr>
          <p:nvPr>
            <p:ph idx="1"/>
          </p:nvPr>
        </p:nvSpPr>
        <p:spPr/>
        <p:txBody>
          <a:bodyPr/>
          <a:lstStyle/>
          <a:p>
            <a:pPr lvl="0"/>
            <a:r>
              <a:rPr lang="nl-NL" dirty="0"/>
              <a:t>Verlies van gewasopbrengsten (ondanks beregening))</a:t>
            </a:r>
          </a:p>
          <a:p>
            <a:pPr lvl="1"/>
            <a:r>
              <a:rPr lang="nl-NL" dirty="0"/>
              <a:t>Beregening kost ook geld, en levert minder op </a:t>
            </a:r>
            <a:r>
              <a:rPr lang="nl-NL" dirty="0">
                <a:sym typeface="Wingdings" panose="05000000000000000000" pitchFamily="2" charset="2"/>
              </a:rPr>
              <a:t> lagere winsten</a:t>
            </a:r>
            <a:endParaRPr lang="nl-NL" dirty="0"/>
          </a:p>
          <a:p>
            <a:pPr lvl="0"/>
            <a:r>
              <a:rPr lang="nl-NL" dirty="0"/>
              <a:t>Droogval watergangen – vissterfte</a:t>
            </a:r>
          </a:p>
          <a:p>
            <a:r>
              <a:rPr lang="nl-NL" dirty="0"/>
              <a:t>Waterkwaliteit (opwarming, minder doorspoeling, kans op blauwalg)</a:t>
            </a:r>
          </a:p>
          <a:p>
            <a:pPr lvl="0"/>
            <a:r>
              <a:rPr lang="nl-NL" dirty="0"/>
              <a:t>Natuur - Peelvenen (discussie wel of niet beregeningsverbod)</a:t>
            </a:r>
          </a:p>
          <a:p>
            <a:pPr lvl="0"/>
            <a:r>
              <a:rPr lang="nl-NL" dirty="0"/>
              <a:t>Schade stad (verzakking lokaal, wortelgroei onder wegen)</a:t>
            </a:r>
          </a:p>
          <a:p>
            <a:endParaRPr lang="nl-NL" dirty="0"/>
          </a:p>
        </p:txBody>
      </p:sp>
      <p:sp>
        <p:nvSpPr>
          <p:cNvPr id="4" name="Rectangle 3">
            <a:extLst>
              <a:ext uri="{FF2B5EF4-FFF2-40B4-BE49-F238E27FC236}">
                <a16:creationId xmlns:a16="http://schemas.microsoft.com/office/drawing/2014/main" id="{B05ABCC1-961F-4537-985D-AFEEA7E4BD46}"/>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24330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8FFC5-0D06-4E81-A415-0C47204F2B1C}"/>
              </a:ext>
            </a:extLst>
          </p:cNvPr>
          <p:cNvSpPr>
            <a:spLocks noGrp="1"/>
          </p:cNvSpPr>
          <p:nvPr>
            <p:ph type="title"/>
          </p:nvPr>
        </p:nvSpPr>
        <p:spPr/>
        <p:txBody>
          <a:bodyPr>
            <a:normAutofit fontScale="90000"/>
          </a:bodyPr>
          <a:lstStyle/>
          <a:p>
            <a:r>
              <a:rPr lang="nl-NL" dirty="0"/>
              <a:t>Wat zien we als oplossingen in de praktijk</a:t>
            </a:r>
          </a:p>
        </p:txBody>
      </p:sp>
      <p:sp>
        <p:nvSpPr>
          <p:cNvPr id="3" name="Tijdelijke aanduiding voor inhoud 2">
            <a:extLst>
              <a:ext uri="{FF2B5EF4-FFF2-40B4-BE49-F238E27FC236}">
                <a16:creationId xmlns:a16="http://schemas.microsoft.com/office/drawing/2014/main" id="{E859F38F-D1E0-4D6B-A128-850B76B5B0D1}"/>
              </a:ext>
            </a:extLst>
          </p:cNvPr>
          <p:cNvSpPr>
            <a:spLocks noGrp="1"/>
          </p:cNvSpPr>
          <p:nvPr>
            <p:ph idx="1"/>
          </p:nvPr>
        </p:nvSpPr>
        <p:spPr/>
        <p:txBody>
          <a:bodyPr>
            <a:normAutofit/>
          </a:bodyPr>
          <a:lstStyle/>
          <a:p>
            <a:r>
              <a:rPr lang="nl-NL" dirty="0"/>
              <a:t>Wat doen boeren?</a:t>
            </a:r>
          </a:p>
          <a:p>
            <a:pPr lvl="1"/>
            <a:r>
              <a:rPr lang="nl-NL" dirty="0"/>
              <a:t>Beregenen (dat helpt ten dele)</a:t>
            </a:r>
          </a:p>
          <a:p>
            <a:pPr lvl="1"/>
            <a:r>
              <a:rPr lang="nl-NL" dirty="0"/>
              <a:t>Het beregenen van gras, </a:t>
            </a:r>
            <a:r>
              <a:rPr lang="nl-NL" dirty="0" err="1"/>
              <a:t>tbv</a:t>
            </a:r>
            <a:r>
              <a:rPr lang="nl-NL" dirty="0"/>
              <a:t> behoud eigen grasmat. Inkoop is goedkoper. Kan je niet beter een hoogwaardig gewas beregenen?.</a:t>
            </a:r>
          </a:p>
          <a:p>
            <a:r>
              <a:rPr lang="nl-NL" dirty="0"/>
              <a:t>Wat doen burgers?</a:t>
            </a:r>
          </a:p>
          <a:p>
            <a:pPr lvl="1"/>
            <a:r>
              <a:rPr lang="nl-NL" dirty="0"/>
              <a:t>Sproeien tuin, vaker douchen, </a:t>
            </a:r>
            <a:r>
              <a:rPr lang="nl-NL" dirty="0" err="1"/>
              <a:t>etc</a:t>
            </a:r>
            <a:endParaRPr lang="nl-NL" dirty="0"/>
          </a:p>
          <a:p>
            <a:r>
              <a:rPr lang="nl-NL" dirty="0"/>
              <a:t>Wat doen waterschappen?</a:t>
            </a:r>
          </a:p>
          <a:p>
            <a:pPr lvl="1"/>
            <a:r>
              <a:rPr lang="nl-NL" dirty="0"/>
              <a:t>Opzetten stuwen</a:t>
            </a:r>
          </a:p>
          <a:p>
            <a:pPr lvl="1"/>
            <a:r>
              <a:rPr lang="nl-NL" dirty="0"/>
              <a:t>Wateraanvoer maximaliseren</a:t>
            </a:r>
          </a:p>
          <a:p>
            <a:pPr lvl="1"/>
            <a:r>
              <a:rPr lang="nl-NL" dirty="0"/>
              <a:t>Vissen redden</a:t>
            </a:r>
          </a:p>
          <a:p>
            <a:pPr lvl="1"/>
            <a:r>
              <a:rPr lang="nl-NL" b="1" dirty="0"/>
              <a:t>Aanvullen grondwater</a:t>
            </a:r>
          </a:p>
          <a:p>
            <a:r>
              <a:rPr lang="nl-NL" b="1" dirty="0"/>
              <a:t>Wat doen gemeenten en overige partijen?</a:t>
            </a:r>
          </a:p>
          <a:p>
            <a:pPr lvl="1"/>
            <a:endParaRPr lang="nl-NL" dirty="0"/>
          </a:p>
        </p:txBody>
      </p:sp>
      <p:sp>
        <p:nvSpPr>
          <p:cNvPr id="4" name="Rectangle 3">
            <a:extLst>
              <a:ext uri="{FF2B5EF4-FFF2-40B4-BE49-F238E27FC236}">
                <a16:creationId xmlns:a16="http://schemas.microsoft.com/office/drawing/2014/main" id="{006DB890-AAF4-4780-82E7-586C17C49930}"/>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980595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96A19F-7002-4F0C-9527-677AB126E43B}"/>
              </a:ext>
            </a:extLst>
          </p:cNvPr>
          <p:cNvSpPr>
            <a:spLocks noGrp="1"/>
          </p:cNvSpPr>
          <p:nvPr>
            <p:ph type="title"/>
          </p:nvPr>
        </p:nvSpPr>
        <p:spPr/>
        <p:txBody>
          <a:bodyPr/>
          <a:lstStyle/>
          <a:p>
            <a:r>
              <a:rPr lang="nl-NL" dirty="0"/>
              <a:t>Synergiekansen in het watersysteem</a:t>
            </a:r>
          </a:p>
        </p:txBody>
      </p:sp>
      <p:sp>
        <p:nvSpPr>
          <p:cNvPr id="3" name="Tijdelijke aanduiding voor inhoud 2">
            <a:extLst>
              <a:ext uri="{FF2B5EF4-FFF2-40B4-BE49-F238E27FC236}">
                <a16:creationId xmlns:a16="http://schemas.microsoft.com/office/drawing/2014/main" id="{BE88B389-733C-4BA1-99CF-D65EC5E39663}"/>
              </a:ext>
            </a:extLst>
          </p:cNvPr>
          <p:cNvSpPr>
            <a:spLocks noGrp="1"/>
          </p:cNvSpPr>
          <p:nvPr>
            <p:ph idx="1"/>
          </p:nvPr>
        </p:nvSpPr>
        <p:spPr/>
        <p:txBody>
          <a:bodyPr/>
          <a:lstStyle/>
          <a:p>
            <a:pPr lvl="0"/>
            <a:r>
              <a:rPr lang="nl-NL" dirty="0"/>
              <a:t>Droogte kaart is omgekeerde van wateroverlastkaart (beekdalen)</a:t>
            </a:r>
          </a:p>
          <a:p>
            <a:pPr lvl="0"/>
            <a:r>
              <a:rPr lang="nl-NL" dirty="0"/>
              <a:t>Water vasthouden bovenstrooms, zorgt voor minder wateroverlast benedenstrooms.</a:t>
            </a:r>
          </a:p>
          <a:p>
            <a:r>
              <a:rPr lang="nl-NL" dirty="0"/>
              <a:t>Stedelijk gebied ligt van nature hoog. Mooie plek om water vast te houden en te infiltreren.</a:t>
            </a:r>
          </a:p>
        </p:txBody>
      </p:sp>
      <p:pic>
        <p:nvPicPr>
          <p:cNvPr id="4" name="Afbeelding 3" descr="cid:image004.jpg@01D42FF5.4A3187C0">
            <a:extLst>
              <a:ext uri="{FF2B5EF4-FFF2-40B4-BE49-F238E27FC236}">
                <a16:creationId xmlns:a16="http://schemas.microsoft.com/office/drawing/2014/main" id="{4AF8ACEC-D6E5-4FF6-9F71-EA75EF8117EA}"/>
              </a:ext>
            </a:extLst>
          </p:cNvPr>
          <p:cNvPicPr/>
          <p:nvPr/>
        </p:nvPicPr>
        <p:blipFill rotWithShape="1">
          <a:blip r:embed="rId2" r:link="rId3">
            <a:extLst>
              <a:ext uri="{28A0092B-C50C-407E-A947-70E740481C1C}">
                <a14:useLocalDpi xmlns:a14="http://schemas.microsoft.com/office/drawing/2010/main" val="0"/>
              </a:ext>
            </a:extLst>
          </a:blip>
          <a:srcRect l="3549" t="2620" r="2868" b="8653"/>
          <a:stretch>
            <a:fillRect/>
          </a:stretch>
        </p:blipFill>
        <p:spPr bwMode="auto">
          <a:xfrm>
            <a:off x="4863217" y="3743325"/>
            <a:ext cx="3582408" cy="3114675"/>
          </a:xfrm>
          <a:prstGeom prst="rect">
            <a:avLst/>
          </a:prstGeom>
          <a:noFill/>
          <a:ln>
            <a:noFill/>
          </a:ln>
        </p:spPr>
      </p:pic>
      <p:pic>
        <p:nvPicPr>
          <p:cNvPr id="5" name="Afbeelding 4">
            <a:extLst>
              <a:ext uri="{FF2B5EF4-FFF2-40B4-BE49-F238E27FC236}">
                <a16:creationId xmlns:a16="http://schemas.microsoft.com/office/drawing/2014/main" id="{73EED174-39C6-4457-B6D7-C581DEBE472B}"/>
              </a:ext>
            </a:extLst>
          </p:cNvPr>
          <p:cNvPicPr>
            <a:picLocks noChangeAspect="1"/>
          </p:cNvPicPr>
          <p:nvPr/>
        </p:nvPicPr>
        <p:blipFill rotWithShape="1">
          <a:blip r:embed="rId4"/>
          <a:srcRect l="1927"/>
          <a:stretch/>
        </p:blipFill>
        <p:spPr>
          <a:xfrm>
            <a:off x="8445625" y="3853566"/>
            <a:ext cx="3582408" cy="3004434"/>
          </a:xfrm>
          <a:prstGeom prst="rect">
            <a:avLst/>
          </a:prstGeom>
        </p:spPr>
      </p:pic>
      <p:sp>
        <p:nvSpPr>
          <p:cNvPr id="6" name="Rectangle 5">
            <a:extLst>
              <a:ext uri="{FF2B5EF4-FFF2-40B4-BE49-F238E27FC236}">
                <a16:creationId xmlns:a16="http://schemas.microsoft.com/office/drawing/2014/main" id="{9219150F-F855-49F6-850F-2028A20CDDA1}"/>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95135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57830F-8CE9-48A4-A1A7-917567201B1F}"/>
              </a:ext>
            </a:extLst>
          </p:cNvPr>
          <p:cNvSpPr>
            <a:spLocks noGrp="1"/>
          </p:cNvSpPr>
          <p:nvPr>
            <p:ph type="title"/>
          </p:nvPr>
        </p:nvSpPr>
        <p:spPr/>
        <p:txBody>
          <a:bodyPr/>
          <a:lstStyle/>
          <a:p>
            <a:r>
              <a:rPr lang="nl-NL" dirty="0"/>
              <a:t>Water vasthouden in de stad</a:t>
            </a:r>
          </a:p>
        </p:txBody>
      </p:sp>
      <p:sp>
        <p:nvSpPr>
          <p:cNvPr id="3" name="Tijdelijke aanduiding voor inhoud 2">
            <a:extLst>
              <a:ext uri="{FF2B5EF4-FFF2-40B4-BE49-F238E27FC236}">
                <a16:creationId xmlns:a16="http://schemas.microsoft.com/office/drawing/2014/main" id="{42B3450D-A101-498B-867A-2B1893CBA4B4}"/>
              </a:ext>
            </a:extLst>
          </p:cNvPr>
          <p:cNvSpPr>
            <a:spLocks noGrp="1"/>
          </p:cNvSpPr>
          <p:nvPr>
            <p:ph idx="1"/>
          </p:nvPr>
        </p:nvSpPr>
        <p:spPr/>
        <p:txBody>
          <a:bodyPr/>
          <a:lstStyle/>
          <a:p>
            <a:pPr lvl="0"/>
            <a:r>
              <a:rPr lang="nl-NL" dirty="0"/>
              <a:t>Stedelijke kernen liggen van nature hoog</a:t>
            </a:r>
          </a:p>
          <a:p>
            <a:pPr lvl="0"/>
            <a:r>
              <a:rPr lang="nl-NL" dirty="0"/>
              <a:t>Op hoge delen water bufferen in de winter, zoals in landelijk gebied</a:t>
            </a:r>
          </a:p>
          <a:p>
            <a:pPr lvl="0"/>
            <a:r>
              <a:rPr lang="nl-NL" dirty="0"/>
              <a:t>Beter voor de bomen in de stad</a:t>
            </a:r>
          </a:p>
          <a:p>
            <a:pPr lvl="0"/>
            <a:r>
              <a:rPr lang="nl-NL" dirty="0"/>
              <a:t>Beter voor aanvulling vijvers, waterkwaliteit</a:t>
            </a:r>
          </a:p>
          <a:p>
            <a:pPr lvl="0"/>
            <a:r>
              <a:rPr lang="nl-NL" dirty="0"/>
              <a:t>Meer verdamping, beter tegen hittestress</a:t>
            </a:r>
          </a:p>
          <a:p>
            <a:pPr lvl="0"/>
            <a:r>
              <a:rPr lang="nl-NL" dirty="0"/>
              <a:t>Inzetten op waterbesparing?</a:t>
            </a:r>
          </a:p>
          <a:p>
            <a:endParaRPr lang="nl-NL" dirty="0"/>
          </a:p>
        </p:txBody>
      </p:sp>
      <p:sp>
        <p:nvSpPr>
          <p:cNvPr id="4" name="Rectangle 3">
            <a:extLst>
              <a:ext uri="{FF2B5EF4-FFF2-40B4-BE49-F238E27FC236}">
                <a16:creationId xmlns:a16="http://schemas.microsoft.com/office/drawing/2014/main" id="{827E4D77-8DBB-4152-B423-5021C6651D8D}"/>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1292913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A299E3-7DC4-417A-B91D-3B36533A6ACB}"/>
              </a:ext>
            </a:extLst>
          </p:cNvPr>
          <p:cNvSpPr>
            <a:spLocks noGrp="1"/>
          </p:cNvSpPr>
          <p:nvPr>
            <p:ph type="title"/>
          </p:nvPr>
        </p:nvSpPr>
        <p:spPr/>
        <p:txBody>
          <a:bodyPr/>
          <a:lstStyle/>
          <a:p>
            <a:r>
              <a:rPr lang="nl-NL" dirty="0"/>
              <a:t>Inzet Brabant Water</a:t>
            </a:r>
          </a:p>
        </p:txBody>
      </p:sp>
      <p:sp>
        <p:nvSpPr>
          <p:cNvPr id="3" name="Tijdelijke aanduiding voor inhoud 2">
            <a:extLst>
              <a:ext uri="{FF2B5EF4-FFF2-40B4-BE49-F238E27FC236}">
                <a16:creationId xmlns:a16="http://schemas.microsoft.com/office/drawing/2014/main" id="{24E2701B-0EF4-4C18-9A07-0E66ABDA0315}"/>
              </a:ext>
            </a:extLst>
          </p:cNvPr>
          <p:cNvSpPr>
            <a:spLocks noGrp="1"/>
          </p:cNvSpPr>
          <p:nvPr>
            <p:ph idx="1"/>
          </p:nvPr>
        </p:nvSpPr>
        <p:spPr/>
        <p:txBody>
          <a:bodyPr>
            <a:normAutofit/>
          </a:bodyPr>
          <a:lstStyle/>
          <a:p>
            <a:r>
              <a:rPr lang="nl-NL" dirty="0"/>
              <a:t>BW onttrekt uit diepere lagen.</a:t>
            </a:r>
          </a:p>
          <a:p>
            <a:r>
              <a:rPr lang="nl-NL" dirty="0"/>
              <a:t>Provincie wil geen </a:t>
            </a:r>
            <a:r>
              <a:rPr lang="nl-NL" dirty="0" err="1"/>
              <a:t>mining</a:t>
            </a:r>
            <a:r>
              <a:rPr lang="nl-NL" dirty="0"/>
              <a:t> = aanvoer en </a:t>
            </a:r>
            <a:r>
              <a:rPr lang="nl-NL" dirty="0" err="1"/>
              <a:t>ontrekking</a:t>
            </a:r>
            <a:r>
              <a:rPr lang="nl-NL" dirty="0"/>
              <a:t> in balans</a:t>
            </a:r>
          </a:p>
          <a:p>
            <a:r>
              <a:rPr lang="nl-NL" dirty="0"/>
              <a:t>Invloed klimaat en economische groei op prognoses:</a:t>
            </a:r>
          </a:p>
          <a:p>
            <a:pPr lvl="1"/>
            <a:r>
              <a:rPr lang="nl-NL" dirty="0"/>
              <a:t>maximale prognose kent punt dat je meer onttrekt dan aanvult</a:t>
            </a:r>
          </a:p>
          <a:p>
            <a:pPr lvl="1"/>
            <a:r>
              <a:rPr lang="nl-NL" dirty="0"/>
              <a:t>grondwateronttrekkingen zijn vergund, welke bedrijven kunnen omlaag in vergunning.</a:t>
            </a:r>
          </a:p>
          <a:p>
            <a:pPr lvl="1"/>
            <a:r>
              <a:rPr lang="nl-NL" dirty="0"/>
              <a:t>Waterbesparing bij de consument</a:t>
            </a:r>
          </a:p>
          <a:p>
            <a:r>
              <a:rPr lang="nl-NL" dirty="0"/>
              <a:t>Langdurigere hogere wateronttrekking bij langere droge perioden</a:t>
            </a:r>
          </a:p>
          <a:p>
            <a:r>
              <a:rPr lang="nl-NL" dirty="0"/>
              <a:t>BW is tevens groot grondbezitter / natuurbeheerder</a:t>
            </a:r>
          </a:p>
        </p:txBody>
      </p:sp>
      <p:sp>
        <p:nvSpPr>
          <p:cNvPr id="4" name="Rectangle 3">
            <a:extLst>
              <a:ext uri="{FF2B5EF4-FFF2-40B4-BE49-F238E27FC236}">
                <a16:creationId xmlns:a16="http://schemas.microsoft.com/office/drawing/2014/main" id="{B0412A69-825F-47E4-A6DC-23076F40D7AD}"/>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3391118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7A7AF-9481-4296-A2F6-81E174E53DA8}"/>
              </a:ext>
            </a:extLst>
          </p:cNvPr>
          <p:cNvSpPr>
            <a:spLocks noGrp="1"/>
          </p:cNvSpPr>
          <p:nvPr>
            <p:ph type="title"/>
          </p:nvPr>
        </p:nvSpPr>
        <p:spPr/>
        <p:txBody>
          <a:bodyPr/>
          <a:lstStyle/>
          <a:p>
            <a:r>
              <a:rPr lang="nl-NL" dirty="0"/>
              <a:t>Toelichting kaarten</a:t>
            </a:r>
          </a:p>
        </p:txBody>
      </p:sp>
      <p:sp>
        <p:nvSpPr>
          <p:cNvPr id="3" name="Text Placeholder 2">
            <a:extLst>
              <a:ext uri="{FF2B5EF4-FFF2-40B4-BE49-F238E27FC236}">
                <a16:creationId xmlns:a16="http://schemas.microsoft.com/office/drawing/2014/main" id="{CFA8F096-FC38-4032-8971-9B0E4C16088E}"/>
              </a:ext>
            </a:extLst>
          </p:cNvPr>
          <p:cNvSpPr>
            <a:spLocks noGrp="1"/>
          </p:cNvSpPr>
          <p:nvPr>
            <p:ph type="body" idx="1"/>
          </p:nvPr>
        </p:nvSpPr>
        <p:spPr>
          <a:xfrm>
            <a:off x="7728776" y="904251"/>
            <a:ext cx="5112000" cy="396000"/>
          </a:xfrm>
        </p:spPr>
        <p:txBody>
          <a:bodyPr>
            <a:normAutofit lnSpcReduction="10000"/>
          </a:bodyPr>
          <a:lstStyle/>
          <a:p>
            <a:r>
              <a:rPr lang="nl-NL" dirty="0"/>
              <a:t>Functiekaarten</a:t>
            </a:r>
          </a:p>
        </p:txBody>
      </p:sp>
      <p:sp>
        <p:nvSpPr>
          <p:cNvPr id="4" name="Content Placeholder 3">
            <a:extLst>
              <a:ext uri="{FF2B5EF4-FFF2-40B4-BE49-F238E27FC236}">
                <a16:creationId xmlns:a16="http://schemas.microsoft.com/office/drawing/2014/main" id="{E12D3B30-7423-491A-844E-64678D18C315}"/>
              </a:ext>
            </a:extLst>
          </p:cNvPr>
          <p:cNvSpPr>
            <a:spLocks noGrp="1"/>
          </p:cNvSpPr>
          <p:nvPr>
            <p:ph sz="half" idx="2"/>
          </p:nvPr>
        </p:nvSpPr>
        <p:spPr/>
        <p:txBody>
          <a:bodyPr/>
          <a:lstStyle/>
          <a:p>
            <a:r>
              <a:rPr lang="nl-NL" dirty="0"/>
              <a:t>Feitenrelaas zomer 2018  (Dommel)en droogtebericht (Aa en Maas)</a:t>
            </a:r>
          </a:p>
          <a:p>
            <a:r>
              <a:rPr lang="nl-NL" dirty="0"/>
              <a:t>Blauwalglocaties</a:t>
            </a:r>
          </a:p>
          <a:p>
            <a:r>
              <a:rPr lang="nl-NL" dirty="0"/>
              <a:t>Vissterfte </a:t>
            </a:r>
          </a:p>
          <a:p>
            <a:r>
              <a:rPr lang="nl-NL" dirty="0"/>
              <a:t>Drooggevallen beken</a:t>
            </a:r>
          </a:p>
          <a:p>
            <a:r>
              <a:rPr lang="nl-NL" dirty="0"/>
              <a:t>GHG, GLG</a:t>
            </a:r>
          </a:p>
          <a:p>
            <a:r>
              <a:rPr lang="nl-NL" dirty="0"/>
              <a:t>Bodemsoort </a:t>
            </a:r>
          </a:p>
          <a:p>
            <a:r>
              <a:rPr lang="nl-NL" dirty="0"/>
              <a:t>Droogtestress </a:t>
            </a:r>
          </a:p>
          <a:p>
            <a:r>
              <a:rPr lang="nl-NL" dirty="0" err="1"/>
              <a:t>Klimaateffectatlas</a:t>
            </a:r>
            <a:endParaRPr lang="nl-NL" dirty="0"/>
          </a:p>
          <a:p>
            <a:r>
              <a:rPr lang="nl-NL" dirty="0"/>
              <a:t>Effecten van de gemeenten</a:t>
            </a:r>
          </a:p>
          <a:p>
            <a:endParaRPr lang="nl-NL" dirty="0"/>
          </a:p>
        </p:txBody>
      </p:sp>
      <p:sp>
        <p:nvSpPr>
          <p:cNvPr id="5" name="Content Placeholder 4">
            <a:extLst>
              <a:ext uri="{FF2B5EF4-FFF2-40B4-BE49-F238E27FC236}">
                <a16:creationId xmlns:a16="http://schemas.microsoft.com/office/drawing/2014/main" id="{3774511A-1300-492D-A110-819FB33EE0C1}"/>
              </a:ext>
            </a:extLst>
          </p:cNvPr>
          <p:cNvSpPr>
            <a:spLocks noGrp="1"/>
          </p:cNvSpPr>
          <p:nvPr>
            <p:ph sz="quarter" idx="4"/>
          </p:nvPr>
        </p:nvSpPr>
        <p:spPr>
          <a:xfrm>
            <a:off x="5573873" y="1326656"/>
            <a:ext cx="6690127" cy="3857527"/>
          </a:xfrm>
        </p:spPr>
        <p:txBody>
          <a:bodyPr/>
          <a:lstStyle/>
          <a:p>
            <a:pPr marL="0" indent="0">
              <a:buNone/>
            </a:pPr>
            <a:r>
              <a:rPr lang="nl-NL" dirty="0"/>
              <a:t>Gebaseerd op de NAS bollen en toegespitst op deze regio</a:t>
            </a:r>
          </a:p>
          <a:p>
            <a:r>
              <a:rPr lang="nl-NL" dirty="0"/>
              <a:t>Natuur</a:t>
            </a:r>
          </a:p>
          <a:p>
            <a:r>
              <a:rPr lang="nl-NL" dirty="0"/>
              <a:t>Landbouw</a:t>
            </a:r>
          </a:p>
          <a:p>
            <a:r>
              <a:rPr lang="nl-NL" dirty="0"/>
              <a:t>Stedelijk en infra</a:t>
            </a:r>
          </a:p>
        </p:txBody>
      </p:sp>
      <p:sp>
        <p:nvSpPr>
          <p:cNvPr id="6" name="Text Placeholder 2">
            <a:extLst>
              <a:ext uri="{FF2B5EF4-FFF2-40B4-BE49-F238E27FC236}">
                <a16:creationId xmlns:a16="http://schemas.microsoft.com/office/drawing/2014/main" id="{FC1C9071-A024-4BAC-94FB-2F122EF594E7}"/>
              </a:ext>
            </a:extLst>
          </p:cNvPr>
          <p:cNvSpPr txBox="1">
            <a:spLocks/>
          </p:cNvSpPr>
          <p:nvPr/>
        </p:nvSpPr>
        <p:spPr>
          <a:xfrm>
            <a:off x="648000" y="2028768"/>
            <a:ext cx="5112000" cy="396000"/>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100000"/>
              </a:lnSpc>
              <a:spcBef>
                <a:spcPts val="200"/>
              </a:spcBef>
              <a:spcAft>
                <a:spcPts val="300"/>
              </a:spcAft>
              <a:buFont typeface="Arial" panose="020B0604020202020204" pitchFamily="34" charset="0"/>
              <a:buNone/>
              <a:defRPr sz="2000" b="1" kern="1200">
                <a:solidFill>
                  <a:schemeClr val="accent1"/>
                </a:solidFill>
                <a:latin typeface="+mn-lt"/>
                <a:ea typeface="+mn-ea"/>
                <a:cs typeface="+mn-cs"/>
              </a:defRPr>
            </a:lvl1pPr>
            <a:lvl2pPr marL="457200" indent="0" algn="l" defTabSz="914400" rtl="0" eaLnBrk="1" latinLnBrk="0" hangingPunct="1">
              <a:lnSpc>
                <a:spcPct val="100000"/>
              </a:lnSpc>
              <a:spcBef>
                <a:spcPts val="200"/>
              </a:spcBef>
              <a:spcAft>
                <a:spcPts val="300"/>
              </a:spcAft>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00000"/>
              </a:lnSpc>
              <a:spcBef>
                <a:spcPts val="200"/>
              </a:spcBef>
              <a:spcAft>
                <a:spcPts val="300"/>
              </a:spcAft>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9pPr>
          </a:lstStyle>
          <a:p>
            <a:r>
              <a:rPr lang="nl-NL" dirty="0"/>
              <a:t>Beschikbare informatie</a:t>
            </a:r>
          </a:p>
        </p:txBody>
      </p:sp>
      <p:pic>
        <p:nvPicPr>
          <p:cNvPr id="7" name="Picture 6">
            <a:extLst>
              <a:ext uri="{FF2B5EF4-FFF2-40B4-BE49-F238E27FC236}">
                <a16:creationId xmlns:a16="http://schemas.microsoft.com/office/drawing/2014/main" id="{EDB17790-B601-48C1-A122-64C7E45389CB}"/>
              </a:ext>
            </a:extLst>
          </p:cNvPr>
          <p:cNvPicPr>
            <a:picLocks noChangeAspect="1"/>
          </p:cNvPicPr>
          <p:nvPr/>
        </p:nvPicPr>
        <p:blipFill>
          <a:blip r:embed="rId2"/>
          <a:stretch>
            <a:fillRect/>
          </a:stretch>
        </p:blipFill>
        <p:spPr>
          <a:xfrm>
            <a:off x="5874222" y="3109821"/>
            <a:ext cx="5337082" cy="3748179"/>
          </a:xfrm>
          <a:prstGeom prst="rect">
            <a:avLst/>
          </a:prstGeom>
        </p:spPr>
      </p:pic>
      <p:sp>
        <p:nvSpPr>
          <p:cNvPr id="8" name="Rectangle 7">
            <a:extLst>
              <a:ext uri="{FF2B5EF4-FFF2-40B4-BE49-F238E27FC236}">
                <a16:creationId xmlns:a16="http://schemas.microsoft.com/office/drawing/2014/main" id="{BFA10565-2A29-425F-AA87-43691590AC73}"/>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3614573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11DF1-BA4D-4ECB-BFA6-0DA28FD84023}"/>
              </a:ext>
            </a:extLst>
          </p:cNvPr>
          <p:cNvSpPr>
            <a:spLocks noGrp="1"/>
          </p:cNvSpPr>
          <p:nvPr>
            <p:ph type="title"/>
          </p:nvPr>
        </p:nvSpPr>
        <p:spPr/>
        <p:txBody>
          <a:bodyPr/>
          <a:lstStyle/>
          <a:p>
            <a:r>
              <a:rPr lang="nl-NL" dirty="0"/>
              <a:t>World café</a:t>
            </a:r>
          </a:p>
        </p:txBody>
      </p:sp>
      <p:sp>
        <p:nvSpPr>
          <p:cNvPr id="5" name="Content Placeholder 4">
            <a:extLst>
              <a:ext uri="{FF2B5EF4-FFF2-40B4-BE49-F238E27FC236}">
                <a16:creationId xmlns:a16="http://schemas.microsoft.com/office/drawing/2014/main" id="{78D18A97-BA41-4445-B182-DE113B77318D}"/>
              </a:ext>
            </a:extLst>
          </p:cNvPr>
          <p:cNvSpPr>
            <a:spLocks noGrp="1"/>
          </p:cNvSpPr>
          <p:nvPr>
            <p:ph sz="quarter" idx="4"/>
          </p:nvPr>
        </p:nvSpPr>
        <p:spPr>
          <a:xfrm>
            <a:off x="684000" y="1715950"/>
            <a:ext cx="5112000" cy="4892113"/>
          </a:xfrm>
        </p:spPr>
        <p:txBody>
          <a:bodyPr>
            <a:normAutofit lnSpcReduction="10000"/>
          </a:bodyPr>
          <a:lstStyle/>
          <a:p>
            <a:pPr marL="0" indent="0">
              <a:buNone/>
            </a:pPr>
            <a:r>
              <a:rPr lang="nl-NL" dirty="0"/>
              <a:t>Ronde 1</a:t>
            </a:r>
          </a:p>
          <a:p>
            <a:r>
              <a:rPr lang="nl-NL" dirty="0"/>
              <a:t>Welke effecten treden op?</a:t>
            </a:r>
          </a:p>
          <a:p>
            <a:r>
              <a:rPr lang="nl-NL" dirty="0"/>
              <a:t>Waar treden deze effecten op?</a:t>
            </a:r>
          </a:p>
          <a:p>
            <a:r>
              <a:rPr lang="nl-NL" dirty="0"/>
              <a:t>Voor wie zijn deze effecten belangrijk?</a:t>
            </a:r>
          </a:p>
          <a:p>
            <a:r>
              <a:rPr lang="nl-NL" dirty="0"/>
              <a:t>Prioriteren van de belangrijkste effecten en waarom?</a:t>
            </a:r>
          </a:p>
          <a:p>
            <a:pPr marL="0" indent="0">
              <a:buNone/>
            </a:pPr>
            <a:r>
              <a:rPr lang="nl-NL" dirty="0"/>
              <a:t>Ronde 2</a:t>
            </a:r>
          </a:p>
          <a:p>
            <a:r>
              <a:rPr lang="nl-NL" dirty="0"/>
              <a:t>Aanvullen </a:t>
            </a:r>
          </a:p>
          <a:p>
            <a:r>
              <a:rPr lang="nl-NL" dirty="0"/>
              <a:t>Met wie in dialoog?</a:t>
            </a:r>
          </a:p>
          <a:p>
            <a:r>
              <a:rPr lang="nl-NL" dirty="0"/>
              <a:t>Welke informatie is er nog nodig?</a:t>
            </a:r>
          </a:p>
          <a:p>
            <a:pPr marL="0" indent="0">
              <a:buNone/>
            </a:pPr>
            <a:r>
              <a:rPr lang="nl-NL" dirty="0"/>
              <a:t>Ronde 3</a:t>
            </a:r>
          </a:p>
          <a:p>
            <a:r>
              <a:rPr lang="nl-NL" dirty="0"/>
              <a:t>Aanvullen</a:t>
            </a:r>
          </a:p>
          <a:p>
            <a:r>
              <a:rPr lang="nl-NL" dirty="0"/>
              <a:t>Top 3 vaststellen</a:t>
            </a:r>
          </a:p>
          <a:p>
            <a:r>
              <a:rPr lang="nl-NL" dirty="0"/>
              <a:t>Waar wil je het plenair over hebben? </a:t>
            </a:r>
          </a:p>
        </p:txBody>
      </p:sp>
      <p:pic>
        <p:nvPicPr>
          <p:cNvPr id="6" name="Tijdelijke aanduiding voor inhoud 6">
            <a:extLst>
              <a:ext uri="{FF2B5EF4-FFF2-40B4-BE49-F238E27FC236}">
                <a16:creationId xmlns:a16="http://schemas.microsoft.com/office/drawing/2014/main" id="{308D57A1-F6D9-4451-9E46-658695C3333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73991" y="1935407"/>
            <a:ext cx="3848637" cy="3686689"/>
          </a:xfrm>
          <a:prstGeom prst="rect">
            <a:avLst/>
          </a:prstGeom>
        </p:spPr>
      </p:pic>
      <p:sp>
        <p:nvSpPr>
          <p:cNvPr id="7" name="Rectangle 6">
            <a:extLst>
              <a:ext uri="{FF2B5EF4-FFF2-40B4-BE49-F238E27FC236}">
                <a16:creationId xmlns:a16="http://schemas.microsoft.com/office/drawing/2014/main" id="{1ECA6C1F-CEE9-4653-B999-13C3C364A1CA}"/>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4139839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2913C-E2B5-4596-9E03-C67701AB0D52}"/>
              </a:ext>
            </a:extLst>
          </p:cNvPr>
          <p:cNvSpPr>
            <a:spLocks noGrp="1"/>
          </p:cNvSpPr>
          <p:nvPr>
            <p:ph type="title"/>
          </p:nvPr>
        </p:nvSpPr>
        <p:spPr>
          <a:xfrm>
            <a:off x="720000" y="180000"/>
            <a:ext cx="6130966" cy="1080000"/>
          </a:xfrm>
        </p:spPr>
        <p:txBody>
          <a:bodyPr/>
          <a:lstStyle/>
          <a:p>
            <a:r>
              <a:rPr lang="nl-NL" dirty="0"/>
              <a:t>Programma vanochtend</a:t>
            </a:r>
          </a:p>
        </p:txBody>
      </p:sp>
      <p:sp>
        <p:nvSpPr>
          <p:cNvPr id="3" name="Content Placeholder 2">
            <a:extLst>
              <a:ext uri="{FF2B5EF4-FFF2-40B4-BE49-F238E27FC236}">
                <a16:creationId xmlns:a16="http://schemas.microsoft.com/office/drawing/2014/main" id="{F586F874-F4B1-4084-A82D-E640F78BFE31}"/>
              </a:ext>
            </a:extLst>
          </p:cNvPr>
          <p:cNvSpPr>
            <a:spLocks noGrp="1"/>
          </p:cNvSpPr>
          <p:nvPr>
            <p:ph idx="1"/>
          </p:nvPr>
        </p:nvSpPr>
        <p:spPr>
          <a:xfrm>
            <a:off x="494916" y="1788479"/>
            <a:ext cx="4991483" cy="4640455"/>
          </a:xfrm>
        </p:spPr>
        <p:txBody>
          <a:bodyPr>
            <a:normAutofit/>
          </a:bodyPr>
          <a:lstStyle/>
          <a:p>
            <a:r>
              <a:rPr lang="nl-NL" dirty="0"/>
              <a:t>Welkom</a:t>
            </a:r>
          </a:p>
          <a:p>
            <a:r>
              <a:rPr lang="nl-NL" dirty="0"/>
              <a:t>Inleiding en toelichting op aanpak regionale risicodialoog</a:t>
            </a:r>
          </a:p>
          <a:p>
            <a:r>
              <a:rPr lang="nl-NL" dirty="0"/>
              <a:t>Droogte: hoe zit het daar nu mee?</a:t>
            </a:r>
          </a:p>
          <a:p>
            <a:r>
              <a:rPr lang="nl-NL" dirty="0"/>
              <a:t>Toelichting kaarten</a:t>
            </a:r>
          </a:p>
          <a:p>
            <a:r>
              <a:rPr lang="nl-NL" dirty="0"/>
              <a:t>World Café in 3 groepjes uiteen</a:t>
            </a:r>
          </a:p>
          <a:p>
            <a:pPr lvl="1"/>
            <a:r>
              <a:rPr lang="nl-NL" dirty="0"/>
              <a:t>Landbouw</a:t>
            </a:r>
          </a:p>
          <a:p>
            <a:pPr lvl="1"/>
            <a:r>
              <a:rPr lang="nl-NL" dirty="0"/>
              <a:t>Natuur</a:t>
            </a:r>
          </a:p>
          <a:p>
            <a:pPr lvl="1"/>
            <a:r>
              <a:rPr lang="nl-NL" dirty="0"/>
              <a:t>Stedelijk gebied en infra</a:t>
            </a:r>
          </a:p>
          <a:p>
            <a:r>
              <a:rPr lang="nl-NL" dirty="0"/>
              <a:t>Discussie</a:t>
            </a:r>
          </a:p>
          <a:p>
            <a:r>
              <a:rPr lang="nl-NL" dirty="0"/>
              <a:t>Lunch</a:t>
            </a:r>
          </a:p>
          <a:p>
            <a:endParaRPr lang="nl-NL" dirty="0"/>
          </a:p>
        </p:txBody>
      </p:sp>
      <p:pic>
        <p:nvPicPr>
          <p:cNvPr id="6" name="Picture 5">
            <a:extLst>
              <a:ext uri="{FF2B5EF4-FFF2-40B4-BE49-F238E27FC236}">
                <a16:creationId xmlns:a16="http://schemas.microsoft.com/office/drawing/2014/main" id="{564FC5FD-D917-4216-804C-7C544E6EBCE3}"/>
              </a:ext>
            </a:extLst>
          </p:cNvPr>
          <p:cNvPicPr>
            <a:picLocks noChangeAspect="1"/>
          </p:cNvPicPr>
          <p:nvPr/>
        </p:nvPicPr>
        <p:blipFill>
          <a:blip r:embed="rId2"/>
          <a:stretch>
            <a:fillRect/>
          </a:stretch>
        </p:blipFill>
        <p:spPr>
          <a:xfrm>
            <a:off x="5296456" y="1788479"/>
            <a:ext cx="6400628" cy="4495097"/>
          </a:xfrm>
          <a:prstGeom prst="rect">
            <a:avLst/>
          </a:prstGeom>
        </p:spPr>
      </p:pic>
      <p:sp>
        <p:nvSpPr>
          <p:cNvPr id="5" name="Rectangle 4">
            <a:extLst>
              <a:ext uri="{FF2B5EF4-FFF2-40B4-BE49-F238E27FC236}">
                <a16:creationId xmlns:a16="http://schemas.microsoft.com/office/drawing/2014/main" id="{827A2DEE-3B45-4A4D-AB45-4DEAB2AA5D08}"/>
              </a:ext>
            </a:extLst>
          </p:cNvPr>
          <p:cNvSpPr/>
          <p:nvPr/>
        </p:nvSpPr>
        <p:spPr>
          <a:xfrm>
            <a:off x="313212" y="6372844"/>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805785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133A1-A750-462D-9E0E-F13A9321A367}"/>
              </a:ext>
            </a:extLst>
          </p:cNvPr>
          <p:cNvSpPr>
            <a:spLocks noGrp="1"/>
          </p:cNvSpPr>
          <p:nvPr>
            <p:ph type="title"/>
          </p:nvPr>
        </p:nvSpPr>
        <p:spPr/>
        <p:txBody>
          <a:bodyPr/>
          <a:lstStyle/>
          <a:p>
            <a:r>
              <a:rPr lang="nl-NL" dirty="0"/>
              <a:t>Discussie</a:t>
            </a:r>
          </a:p>
        </p:txBody>
      </p:sp>
      <p:sp>
        <p:nvSpPr>
          <p:cNvPr id="3" name="Text Placeholder 2">
            <a:extLst>
              <a:ext uri="{FF2B5EF4-FFF2-40B4-BE49-F238E27FC236}">
                <a16:creationId xmlns:a16="http://schemas.microsoft.com/office/drawing/2014/main" id="{A6F3751B-E4C5-407C-A13E-C1129579F82F}"/>
              </a:ext>
            </a:extLst>
          </p:cNvPr>
          <p:cNvSpPr>
            <a:spLocks noGrp="1"/>
          </p:cNvSpPr>
          <p:nvPr>
            <p:ph type="body" idx="1"/>
          </p:nvPr>
        </p:nvSpPr>
        <p:spPr/>
        <p:txBody>
          <a:bodyPr>
            <a:normAutofit lnSpcReduction="10000"/>
          </a:bodyPr>
          <a:lstStyle/>
          <a:p>
            <a:endParaRPr lang="nl-NL"/>
          </a:p>
        </p:txBody>
      </p:sp>
      <p:sp>
        <p:nvSpPr>
          <p:cNvPr id="4" name="Content Placeholder 3">
            <a:extLst>
              <a:ext uri="{FF2B5EF4-FFF2-40B4-BE49-F238E27FC236}">
                <a16:creationId xmlns:a16="http://schemas.microsoft.com/office/drawing/2014/main" id="{641F6318-0C67-49F3-9A52-3BFF7AE696A3}"/>
              </a:ext>
            </a:extLst>
          </p:cNvPr>
          <p:cNvSpPr>
            <a:spLocks noGrp="1"/>
          </p:cNvSpPr>
          <p:nvPr>
            <p:ph sz="half" idx="2"/>
          </p:nvPr>
        </p:nvSpPr>
        <p:spPr/>
        <p:txBody>
          <a:bodyPr/>
          <a:lstStyle/>
          <a:p>
            <a:r>
              <a:rPr lang="nl-NL" dirty="0"/>
              <a:t>Wat zijn de prioriteiten en waarom? (terugkoppeling per groep)</a:t>
            </a:r>
          </a:p>
          <a:p>
            <a:r>
              <a:rPr lang="nl-NL" dirty="0"/>
              <a:t>Is deze voorbereiding een goede basis voor het voeren van de dialogen?</a:t>
            </a:r>
          </a:p>
          <a:p>
            <a:r>
              <a:rPr lang="nl-NL" dirty="0"/>
              <a:t>Sluit de informatie die er is aan op de informatiebehoefte voor partijen die betrokken zijn de dialogen? (EVOKED)</a:t>
            </a:r>
          </a:p>
          <a:p>
            <a:r>
              <a:rPr lang="nl-NL" dirty="0"/>
              <a:t>Is de huidige informatie bruikbaar voor het doel wat je hebt? (inzicht, bewustwording, actie, EVOKED)</a:t>
            </a:r>
          </a:p>
          <a:p>
            <a:endParaRPr lang="nl-NL" dirty="0"/>
          </a:p>
        </p:txBody>
      </p:sp>
      <p:sp>
        <p:nvSpPr>
          <p:cNvPr id="5" name="Content Placeholder 4">
            <a:extLst>
              <a:ext uri="{FF2B5EF4-FFF2-40B4-BE49-F238E27FC236}">
                <a16:creationId xmlns:a16="http://schemas.microsoft.com/office/drawing/2014/main" id="{71463ED7-00D6-468A-B300-4F1968FF247C}"/>
              </a:ext>
            </a:extLst>
          </p:cNvPr>
          <p:cNvSpPr>
            <a:spLocks noGrp="1"/>
          </p:cNvSpPr>
          <p:nvPr>
            <p:ph sz="quarter" idx="4"/>
          </p:nvPr>
        </p:nvSpPr>
        <p:spPr/>
        <p:txBody>
          <a:bodyPr/>
          <a:lstStyle/>
          <a:p>
            <a:r>
              <a:rPr lang="nl-NL" dirty="0"/>
              <a:t>Wie wil meedenken over de vervolgstap?</a:t>
            </a:r>
          </a:p>
        </p:txBody>
      </p:sp>
      <p:sp>
        <p:nvSpPr>
          <p:cNvPr id="6" name="Rectangle 5">
            <a:extLst>
              <a:ext uri="{FF2B5EF4-FFF2-40B4-BE49-F238E27FC236}">
                <a16:creationId xmlns:a16="http://schemas.microsoft.com/office/drawing/2014/main" id="{62F44245-17FD-4946-91FE-BE8B5E806FD7}"/>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898336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BB199-BB95-42CA-B047-4659D9F65BD2}"/>
              </a:ext>
            </a:extLst>
          </p:cNvPr>
          <p:cNvSpPr>
            <a:spLocks noGrp="1"/>
          </p:cNvSpPr>
          <p:nvPr>
            <p:ph type="title"/>
          </p:nvPr>
        </p:nvSpPr>
        <p:spPr/>
        <p:txBody>
          <a:bodyPr/>
          <a:lstStyle/>
          <a:p>
            <a:r>
              <a:rPr lang="nl-NL" dirty="0"/>
              <a:t>Lunch</a:t>
            </a:r>
          </a:p>
        </p:txBody>
      </p:sp>
      <p:sp>
        <p:nvSpPr>
          <p:cNvPr id="3" name="Text Placeholder 2">
            <a:extLst>
              <a:ext uri="{FF2B5EF4-FFF2-40B4-BE49-F238E27FC236}">
                <a16:creationId xmlns:a16="http://schemas.microsoft.com/office/drawing/2014/main" id="{2BDEBF35-BE40-471C-855F-A06F3C748938}"/>
              </a:ext>
            </a:extLst>
          </p:cNvPr>
          <p:cNvSpPr>
            <a:spLocks noGrp="1"/>
          </p:cNvSpPr>
          <p:nvPr>
            <p:ph type="body" idx="1"/>
          </p:nvPr>
        </p:nvSpPr>
        <p:spPr/>
        <p:txBody>
          <a:bodyPr>
            <a:normAutofit lnSpcReduction="10000"/>
          </a:bodyPr>
          <a:lstStyle/>
          <a:p>
            <a:endParaRPr lang="nl-NL"/>
          </a:p>
        </p:txBody>
      </p:sp>
      <p:sp>
        <p:nvSpPr>
          <p:cNvPr id="5" name="Content Placeholder 4">
            <a:extLst>
              <a:ext uri="{FF2B5EF4-FFF2-40B4-BE49-F238E27FC236}">
                <a16:creationId xmlns:a16="http://schemas.microsoft.com/office/drawing/2014/main" id="{EEF43807-365C-41A9-A144-771EDC281F17}"/>
              </a:ext>
            </a:extLst>
          </p:cNvPr>
          <p:cNvSpPr>
            <a:spLocks noGrp="1"/>
          </p:cNvSpPr>
          <p:nvPr>
            <p:ph sz="quarter" idx="4"/>
          </p:nvPr>
        </p:nvSpPr>
        <p:spPr/>
        <p:txBody>
          <a:bodyPr/>
          <a:lstStyle/>
          <a:p>
            <a:endParaRPr lang="nl-NL"/>
          </a:p>
        </p:txBody>
      </p:sp>
      <p:pic>
        <p:nvPicPr>
          <p:cNvPr id="6" name="Content Placeholder 5" descr="A glass of orange juice&#10;&#10;Description automatically generated">
            <a:extLst>
              <a:ext uri="{FF2B5EF4-FFF2-40B4-BE49-F238E27FC236}">
                <a16:creationId xmlns:a16="http://schemas.microsoft.com/office/drawing/2014/main" id="{0C6684D5-981D-47DE-96D8-AFB4AC225C3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323975" y="3086100"/>
            <a:ext cx="3905250" cy="2762250"/>
          </a:xfrm>
          <a:prstGeom prst="rect">
            <a:avLst/>
          </a:prstGeom>
        </p:spPr>
      </p:pic>
      <p:sp>
        <p:nvSpPr>
          <p:cNvPr id="7" name="Rectangle 6">
            <a:extLst>
              <a:ext uri="{FF2B5EF4-FFF2-40B4-BE49-F238E27FC236}">
                <a16:creationId xmlns:a16="http://schemas.microsoft.com/office/drawing/2014/main" id="{659653A2-B0B7-4748-83CC-42CB125C36C1}"/>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34827192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endParaRPr lang="nl-NL" dirty="0"/>
          </a:p>
        </p:txBody>
      </p:sp>
    </p:spTree>
    <p:extLst>
      <p:ext uri="{BB962C8B-B14F-4D97-AF65-F5344CB8AC3E}">
        <p14:creationId xmlns:p14="http://schemas.microsoft.com/office/powerpoint/2010/main" val="758797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Contact</a:t>
            </a:r>
            <a:endParaRPr lang="nl-NL" dirty="0"/>
          </a:p>
        </p:txBody>
      </p:sp>
      <p:sp>
        <p:nvSpPr>
          <p:cNvPr id="6" name="Tijdelijke aanduiding voor tekst 5"/>
          <p:cNvSpPr>
            <a:spLocks noGrp="1"/>
          </p:cNvSpPr>
          <p:nvPr>
            <p:ph type="body" sz="quarter" idx="10"/>
          </p:nvPr>
        </p:nvSpPr>
        <p:spPr/>
        <p:txBody>
          <a:bodyPr/>
          <a:lstStyle/>
          <a:p>
            <a:r>
              <a:rPr lang="nl-NL" dirty="0"/>
              <a:t>Eefje.vissers@tauw.com</a:t>
            </a:r>
          </a:p>
        </p:txBody>
      </p:sp>
      <p:sp>
        <p:nvSpPr>
          <p:cNvPr id="7" name="Tijdelijke aanduiding voor tekst 6"/>
          <p:cNvSpPr>
            <a:spLocks noGrp="1"/>
          </p:cNvSpPr>
          <p:nvPr>
            <p:ph type="body" sz="quarter" idx="11"/>
          </p:nvPr>
        </p:nvSpPr>
        <p:spPr/>
        <p:txBody>
          <a:bodyPr/>
          <a:lstStyle/>
          <a:p>
            <a:r>
              <a:rPr lang="nl-NL" dirty="0"/>
              <a:t>+31 54712427</a:t>
            </a:r>
          </a:p>
        </p:txBody>
      </p:sp>
      <p:sp>
        <p:nvSpPr>
          <p:cNvPr id="8" name="Text Placeholder 7"/>
          <p:cNvSpPr>
            <a:spLocks noGrp="1"/>
          </p:cNvSpPr>
          <p:nvPr>
            <p:ph type="body" sz="quarter" idx="12"/>
          </p:nvPr>
        </p:nvSpPr>
        <p:spPr/>
        <p:txBody>
          <a:bodyPr/>
          <a:lstStyle/>
          <a:p>
            <a:r>
              <a:rPr lang="nl-NL" dirty="0"/>
              <a:t>Eefje Vissers</a:t>
            </a:r>
          </a:p>
        </p:txBody>
      </p:sp>
      <p:sp>
        <p:nvSpPr>
          <p:cNvPr id="9" name="Text Placeholder 8"/>
          <p:cNvSpPr>
            <a:spLocks noGrp="1"/>
          </p:cNvSpPr>
          <p:nvPr>
            <p:ph type="body" sz="quarter" idx="13"/>
          </p:nvPr>
        </p:nvSpPr>
        <p:spPr/>
        <p:txBody>
          <a:bodyPr/>
          <a:lstStyle/>
          <a:p>
            <a:r>
              <a:rPr lang="nl-NL"/>
              <a:t>www.tauw.com</a:t>
            </a:r>
            <a:endParaRPr lang="nl-NL" dirty="0"/>
          </a:p>
        </p:txBody>
      </p:sp>
    </p:spTree>
    <p:extLst>
      <p:ext uri="{BB962C8B-B14F-4D97-AF65-F5344CB8AC3E}">
        <p14:creationId xmlns:p14="http://schemas.microsoft.com/office/powerpoint/2010/main" val="1991296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6805" y="0"/>
            <a:ext cx="10923588" cy="948047"/>
          </a:xfrm>
        </p:spPr>
        <p:txBody>
          <a:bodyPr/>
          <a:lstStyle/>
          <a:p>
            <a:r>
              <a:rPr lang="nl-NL" dirty="0"/>
              <a:t>Akkoord van Parijs (2015): mitigatie én adaptatie</a:t>
            </a:r>
          </a:p>
        </p:txBody>
      </p:sp>
      <p:sp>
        <p:nvSpPr>
          <p:cNvPr id="3" name="Tijdelijke aanduiding voor inhoud 2"/>
          <p:cNvSpPr>
            <a:spLocks noGrp="1"/>
          </p:cNvSpPr>
          <p:nvPr>
            <p:ph sz="half" idx="1"/>
          </p:nvPr>
        </p:nvSpPr>
        <p:spPr/>
        <p:txBody>
          <a:bodyPr/>
          <a:lstStyle/>
          <a:p>
            <a:pPr marL="0" indent="0">
              <a:buNone/>
            </a:pPr>
            <a:r>
              <a:rPr lang="nl-NL" dirty="0"/>
              <a:t>Eind 2015 sloten 187 landen het Akkoord van Parijs. Klimaatadaptatie is een van de belangrijke pilaren:</a:t>
            </a:r>
          </a:p>
          <a:p>
            <a:pPr marL="0" indent="0">
              <a:buNone/>
            </a:pPr>
            <a:endParaRPr lang="en-US" dirty="0"/>
          </a:p>
          <a:p>
            <a:pPr marL="0" indent="0" algn="ctr">
              <a:buNone/>
            </a:pPr>
            <a:r>
              <a:rPr lang="en-US" i="1" dirty="0"/>
              <a:t>“While ambitious mitigation action is essential, it will be equally important to encourage individual and collaborative actions to prepare for and </a:t>
            </a:r>
            <a:r>
              <a:rPr lang="en-US" b="1" i="1" dirty="0"/>
              <a:t>adapt to</a:t>
            </a:r>
            <a:r>
              <a:rPr lang="en-US" i="1" dirty="0"/>
              <a:t> the adverse impacts of climate change.”</a:t>
            </a:r>
            <a:endParaRPr lang="nl-NL" i="1" dirty="0"/>
          </a:p>
        </p:txBody>
      </p:sp>
      <p:pic>
        <p:nvPicPr>
          <p:cNvPr id="8" name="Tijdelijke aanduiding voor inhoud 7"/>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7898879" y="1259271"/>
            <a:ext cx="2802383" cy="4947854"/>
          </a:xfrm>
        </p:spPr>
      </p:pic>
      <p:sp>
        <p:nvSpPr>
          <p:cNvPr id="10" name="Ovaal 9"/>
          <p:cNvSpPr/>
          <p:nvPr/>
        </p:nvSpPr>
        <p:spPr bwMode="auto">
          <a:xfrm>
            <a:off x="8880310" y="1931712"/>
            <a:ext cx="1920213" cy="504056"/>
          </a:xfrm>
          <a:prstGeom prst="ellipse">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3552009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634999" y="2276475"/>
            <a:ext cx="6573521" cy="3944938"/>
          </a:xfrm>
        </p:spPr>
        <p:txBody>
          <a:bodyPr>
            <a:normAutofit/>
          </a:bodyPr>
          <a:lstStyle/>
          <a:p>
            <a:pPr lvl="0"/>
            <a:r>
              <a:rPr lang="nl-NL" dirty="0"/>
              <a:t>KNMI:</a:t>
            </a:r>
          </a:p>
          <a:p>
            <a:pPr lvl="1"/>
            <a:r>
              <a:rPr lang="nl-NL" dirty="0"/>
              <a:t>extreme neerslag in het algemeen 2 tot 5 keer zo vaak als in 1950.</a:t>
            </a:r>
          </a:p>
          <a:p>
            <a:pPr lvl="1"/>
            <a:r>
              <a:rPr lang="nl-NL" dirty="0"/>
              <a:t>tot 10 keer zo vaak in 2085.</a:t>
            </a:r>
          </a:p>
          <a:p>
            <a:pPr lvl="0"/>
            <a:endParaRPr lang="nl-NL" dirty="0"/>
          </a:p>
          <a:p>
            <a:pPr lvl="0"/>
            <a:r>
              <a:rPr lang="nl-NL" dirty="0"/>
              <a:t>Extreme, </a:t>
            </a:r>
            <a:r>
              <a:rPr lang="nl-NL" u="sng" dirty="0"/>
              <a:t>kortdurende</a:t>
            </a:r>
            <a:r>
              <a:rPr lang="nl-NL" dirty="0"/>
              <a:t> buien die eerst eens in de 200 tot 500 jaar voorkwamen, nu vier tot vijf keer zo vaak.</a:t>
            </a:r>
          </a:p>
          <a:p>
            <a:pPr lvl="0"/>
            <a:r>
              <a:rPr lang="nl-NL" dirty="0"/>
              <a:t>Tussenliggende lange </a:t>
            </a:r>
            <a:r>
              <a:rPr lang="nl-NL" b="1" dirty="0"/>
              <a:t>droge</a:t>
            </a:r>
            <a:r>
              <a:rPr lang="nl-NL" dirty="0"/>
              <a:t> en hete periodes</a:t>
            </a:r>
          </a:p>
          <a:p>
            <a:endParaRPr lang="nl-NL" dirty="0"/>
          </a:p>
        </p:txBody>
      </p:sp>
      <p:sp>
        <p:nvSpPr>
          <p:cNvPr id="14337" name="Titel 1"/>
          <p:cNvSpPr>
            <a:spLocks noGrp="1"/>
          </p:cNvSpPr>
          <p:nvPr>
            <p:ph type="title"/>
          </p:nvPr>
        </p:nvSpPr>
        <p:spPr>
          <a:xfrm>
            <a:off x="720000" y="180000"/>
            <a:ext cx="8359606" cy="1080000"/>
          </a:xfrm>
        </p:spPr>
        <p:txBody>
          <a:bodyPr>
            <a:normAutofit/>
          </a:bodyPr>
          <a:lstStyle/>
          <a:p>
            <a:r>
              <a:rPr lang="nl-NL" dirty="0">
                <a:latin typeface="Arial" charset="0"/>
              </a:rPr>
              <a:t>Actueel: steeds vaker extreme neerslag</a:t>
            </a:r>
            <a:endParaRPr lang="nl-NL" u="sng" dirty="0">
              <a:latin typeface="Arial" charset="0"/>
            </a:endParaRPr>
          </a:p>
        </p:txBody>
      </p:sp>
      <p:pic>
        <p:nvPicPr>
          <p:cNvPr id="6" name="Tijdelijke aanduiding voor inhoud 6" descr="4_klimaateffecten.jpg">
            <a:extLst>
              <a:ext uri="{FF2B5EF4-FFF2-40B4-BE49-F238E27FC236}">
                <a16:creationId xmlns:a16="http://schemas.microsoft.com/office/drawing/2014/main" id="{33DE1CC9-786E-43D5-B30F-8FE084EFCCF5}"/>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7587875" y="1607754"/>
            <a:ext cx="4000034" cy="3895725"/>
          </a:xfrm>
          <a:prstGeom prst="rect">
            <a:avLst/>
          </a:prstGeom>
        </p:spPr>
      </p:pic>
    </p:spTree>
    <p:extLst>
      <p:ext uri="{BB962C8B-B14F-4D97-AF65-F5344CB8AC3E}">
        <p14:creationId xmlns:p14="http://schemas.microsoft.com/office/powerpoint/2010/main" val="2397182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1480" y="1665355"/>
            <a:ext cx="4543889" cy="1892700"/>
          </a:xfrm>
          <a:prstGeom prst="rect">
            <a:avLst/>
          </a:prstGeom>
        </p:spPr>
      </p:pic>
      <p:sp>
        <p:nvSpPr>
          <p:cNvPr id="14337" name="Titel 1"/>
          <p:cNvSpPr>
            <a:spLocks noGrp="1"/>
          </p:cNvSpPr>
          <p:nvPr>
            <p:ph type="title"/>
          </p:nvPr>
        </p:nvSpPr>
        <p:spPr>
          <a:xfrm>
            <a:off x="452120" y="412434"/>
            <a:ext cx="11201400" cy="492125"/>
          </a:xfrm>
        </p:spPr>
        <p:txBody>
          <a:bodyPr>
            <a:normAutofit fontScale="90000"/>
          </a:bodyPr>
          <a:lstStyle/>
          <a:p>
            <a:r>
              <a:rPr lang="nl-NL" dirty="0">
                <a:latin typeface="Arial" charset="0"/>
              </a:rPr>
              <a:t>Scope Deltaplan Ruimtelijke adaptatie</a:t>
            </a:r>
            <a:endParaRPr lang="nl-NL" u="sng" dirty="0">
              <a:latin typeface="Arial" charset="0"/>
            </a:endParaRPr>
          </a:p>
        </p:txBody>
      </p:sp>
      <p:grpSp>
        <p:nvGrpSpPr>
          <p:cNvPr id="14338" name="Groep 3"/>
          <p:cNvGrpSpPr>
            <a:grpSpLocks/>
          </p:cNvGrpSpPr>
          <p:nvPr/>
        </p:nvGrpSpPr>
        <p:grpSpPr bwMode="auto">
          <a:xfrm>
            <a:off x="2527683" y="1556791"/>
            <a:ext cx="8176830" cy="2139617"/>
            <a:chOff x="1927895" y="3434942"/>
            <a:chExt cx="6133629" cy="2138954"/>
          </a:xfrm>
        </p:grpSpPr>
        <p:pic>
          <p:nvPicPr>
            <p:cNvPr id="14346" name="Afbeelding 10" descr="urbanheatisland.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93802" y="3434942"/>
              <a:ext cx="3367722" cy="1818570"/>
            </a:xfrm>
            <a:prstGeom prst="rect">
              <a:avLst/>
            </a:prstGeom>
            <a:noFill/>
            <a:ln w="9525">
              <a:noFill/>
              <a:miter lim="800000"/>
              <a:headEnd/>
              <a:tailEnd/>
            </a:ln>
          </p:spPr>
        </p:pic>
        <p:sp>
          <p:nvSpPr>
            <p:cNvPr id="14" name="Tekstvak 13"/>
            <p:cNvSpPr txBox="1"/>
            <p:nvPr/>
          </p:nvSpPr>
          <p:spPr>
            <a:xfrm>
              <a:off x="1927895" y="5204676"/>
              <a:ext cx="1321733" cy="369218"/>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nl-NL" dirty="0">
                  <a:solidFill>
                    <a:srgbClr val="FF0000"/>
                  </a:solidFill>
                </a:rPr>
                <a:t>wateroverlast</a:t>
              </a:r>
            </a:p>
          </p:txBody>
        </p:sp>
        <p:sp>
          <p:nvSpPr>
            <p:cNvPr id="15" name="Tekstvak 14"/>
            <p:cNvSpPr txBox="1"/>
            <p:nvPr/>
          </p:nvSpPr>
          <p:spPr>
            <a:xfrm>
              <a:off x="5806617" y="5204678"/>
              <a:ext cx="1051125" cy="369218"/>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nl-NL" dirty="0">
                  <a:solidFill>
                    <a:srgbClr val="FF0000"/>
                  </a:solidFill>
                </a:rPr>
                <a:t>hittestress</a:t>
              </a:r>
            </a:p>
          </p:txBody>
        </p:sp>
      </p:grpSp>
      <p:grpSp>
        <p:nvGrpSpPr>
          <p:cNvPr id="14339" name="Groep 2"/>
          <p:cNvGrpSpPr>
            <a:grpSpLocks/>
          </p:cNvGrpSpPr>
          <p:nvPr/>
        </p:nvGrpSpPr>
        <p:grpSpPr bwMode="auto">
          <a:xfrm>
            <a:off x="1162587" y="3960940"/>
            <a:ext cx="9519692" cy="2111737"/>
            <a:chOff x="891303" y="5820637"/>
            <a:chExt cx="7139567" cy="2112273"/>
          </a:xfrm>
        </p:grpSpPr>
        <p:pic>
          <p:nvPicPr>
            <p:cNvPr id="10" name="Afbeelding 9" descr="boerderijen-op-een-terp.jpg"/>
            <p:cNvPicPr>
              <a:picLocks noChangeAspect="1"/>
            </p:cNvPicPr>
            <p:nvPr/>
          </p:nvPicPr>
          <p:blipFill>
            <a:blip r:embed="rId5"/>
            <a:stretch>
              <a:fillRect/>
            </a:stretch>
          </p:blipFill>
          <p:spPr>
            <a:xfrm>
              <a:off x="891303" y="5820637"/>
              <a:ext cx="3391990" cy="1950852"/>
            </a:xfrm>
            <a:prstGeom prst="rect">
              <a:avLst/>
            </a:prstGeom>
            <a:ln>
              <a:solidFill>
                <a:schemeClr val="lt1">
                  <a:hueOff val="0"/>
                  <a:satOff val="0"/>
                  <a:lumOff val="0"/>
                </a:schemeClr>
              </a:solidFill>
            </a:ln>
          </p:spPr>
        </p:pic>
        <p:pic>
          <p:nvPicPr>
            <p:cNvPr id="14343" name="Afbeelding 11" descr="droogte.jp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664716" y="5820638"/>
              <a:ext cx="3366154" cy="1916821"/>
            </a:xfrm>
            <a:prstGeom prst="rect">
              <a:avLst/>
            </a:prstGeom>
            <a:noFill/>
            <a:ln w="9525">
              <a:noFill/>
              <a:miter lim="800000"/>
              <a:headEnd/>
              <a:tailEnd/>
            </a:ln>
          </p:spPr>
        </p:pic>
        <p:sp>
          <p:nvSpPr>
            <p:cNvPr id="16" name="Tekstvak 15"/>
            <p:cNvSpPr txBox="1"/>
            <p:nvPr/>
          </p:nvSpPr>
          <p:spPr>
            <a:xfrm>
              <a:off x="5947523" y="7563483"/>
              <a:ext cx="809587" cy="369426"/>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nl-NL" dirty="0">
                  <a:solidFill>
                    <a:srgbClr val="FF0000"/>
                  </a:solidFill>
                </a:rPr>
                <a:t>droogte</a:t>
              </a:r>
            </a:p>
          </p:txBody>
        </p:sp>
        <p:sp>
          <p:nvSpPr>
            <p:cNvPr id="17" name="Tekstvak 16"/>
            <p:cNvSpPr txBox="1"/>
            <p:nvPr/>
          </p:nvSpPr>
          <p:spPr>
            <a:xfrm>
              <a:off x="1947050" y="7563484"/>
              <a:ext cx="1290906" cy="369426"/>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nl-NL" dirty="0">
                  <a:solidFill>
                    <a:srgbClr val="FF0000"/>
                  </a:solidFill>
                </a:rPr>
                <a:t>overstroming </a:t>
              </a:r>
            </a:p>
          </p:txBody>
        </p:sp>
      </p:grpSp>
    </p:spTree>
    <p:extLst>
      <p:ext uri="{BB962C8B-B14F-4D97-AF65-F5344CB8AC3E}">
        <p14:creationId xmlns:p14="http://schemas.microsoft.com/office/powerpoint/2010/main" val="325945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el 1"/>
          <p:cNvSpPr>
            <a:spLocks noGrp="1"/>
          </p:cNvSpPr>
          <p:nvPr>
            <p:ph type="title"/>
          </p:nvPr>
        </p:nvSpPr>
        <p:spPr>
          <a:xfrm>
            <a:off x="285521" y="188448"/>
            <a:ext cx="10923588" cy="948047"/>
          </a:xfrm>
        </p:spPr>
        <p:txBody>
          <a:bodyPr/>
          <a:lstStyle/>
          <a:p>
            <a:r>
              <a:rPr lang="nl-NL" dirty="0">
                <a:latin typeface="Arial" charset="0"/>
              </a:rPr>
              <a:t>Deltabeslissing Ruimtelijke adaptatie</a:t>
            </a:r>
          </a:p>
        </p:txBody>
      </p:sp>
      <p:sp>
        <p:nvSpPr>
          <p:cNvPr id="3" name="Tijdelijke aanduiding voor inhoud 2"/>
          <p:cNvSpPr>
            <a:spLocks noGrp="1"/>
          </p:cNvSpPr>
          <p:nvPr>
            <p:ph idx="1"/>
          </p:nvPr>
        </p:nvSpPr>
        <p:spPr>
          <a:xfrm>
            <a:off x="721895" y="1916113"/>
            <a:ext cx="11180085" cy="4138612"/>
          </a:xfrm>
        </p:spPr>
        <p:txBody>
          <a:bodyPr/>
          <a:lstStyle/>
          <a:p>
            <a:pPr marL="0" indent="0">
              <a:spcBef>
                <a:spcPts val="0"/>
              </a:spcBef>
              <a:buNone/>
              <a:defRPr/>
            </a:pPr>
            <a:endParaRPr lang="nl-NL" sz="2000" b="1" dirty="0"/>
          </a:p>
          <a:p>
            <a:pPr>
              <a:spcBef>
                <a:spcPts val="0"/>
              </a:spcBef>
              <a:defRPr/>
            </a:pPr>
            <a:r>
              <a:rPr lang="nl-NL" sz="2000" dirty="0"/>
              <a:t>Doel: klimaatbestendige en </a:t>
            </a:r>
            <a:r>
              <a:rPr lang="nl-NL" sz="2000" dirty="0" err="1"/>
              <a:t>waterrobuuste</a:t>
            </a:r>
            <a:r>
              <a:rPr lang="nl-NL" sz="2000" dirty="0"/>
              <a:t> inrichting</a:t>
            </a:r>
          </a:p>
          <a:p>
            <a:pPr>
              <a:spcBef>
                <a:spcPts val="0"/>
              </a:spcBef>
              <a:defRPr/>
            </a:pPr>
            <a:endParaRPr lang="nl-NL" sz="2000" dirty="0"/>
          </a:p>
          <a:p>
            <a:pPr>
              <a:spcBef>
                <a:spcPts val="0"/>
              </a:spcBef>
              <a:defRPr/>
            </a:pPr>
            <a:r>
              <a:rPr lang="nl-NL" sz="2000" dirty="0"/>
              <a:t>In 2020 in handelen en in 2050 in de inrichting gerealiseerd</a:t>
            </a:r>
          </a:p>
          <a:p>
            <a:pPr>
              <a:spcBef>
                <a:spcPts val="0"/>
              </a:spcBef>
              <a:defRPr/>
            </a:pPr>
            <a:endParaRPr lang="nl-NL" sz="2000" dirty="0"/>
          </a:p>
          <a:p>
            <a:pPr>
              <a:spcBef>
                <a:spcPts val="0"/>
              </a:spcBef>
              <a:defRPr/>
            </a:pPr>
            <a:r>
              <a:rPr lang="nl-NL" sz="2000" u="sng" dirty="0"/>
              <a:t>Vanaf 2020 bij elke ruimtelijke ingreep rekening houden met weersextremen.</a:t>
            </a:r>
          </a:p>
          <a:p>
            <a:pPr>
              <a:spcBef>
                <a:spcPts val="0"/>
              </a:spcBef>
              <a:defRPr/>
            </a:pPr>
            <a:endParaRPr lang="nl-NL" sz="2000" dirty="0"/>
          </a:p>
        </p:txBody>
      </p:sp>
      <p:pic>
        <p:nvPicPr>
          <p:cNvPr id="10243" name="Afbeelding 7"/>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936507" y="2160104"/>
            <a:ext cx="3121288" cy="4092389"/>
          </a:xfrm>
          <a:prstGeom prst="rect">
            <a:avLst/>
          </a:prstGeom>
          <a:noFill/>
          <a:ln w="9525">
            <a:noFill/>
            <a:miter lim="800000"/>
            <a:headEnd/>
            <a:tailEnd/>
          </a:ln>
        </p:spPr>
      </p:pic>
      <p:sp>
        <p:nvSpPr>
          <p:cNvPr id="10244" name="Tijdelijke aanduiding voor voettekst 9"/>
          <p:cNvSpPr>
            <a:spLocks noGrp="1"/>
          </p:cNvSpPr>
          <p:nvPr>
            <p:ph type="ftr" sz="quarter" idx="12"/>
          </p:nvPr>
        </p:nvSpPr>
        <p:spPr>
          <a:xfrm>
            <a:off x="8303706" y="6454512"/>
            <a:ext cx="2123297" cy="322075"/>
          </a:xfrm>
          <a:noFill/>
        </p:spPr>
        <p:txBody>
          <a:bodyPr/>
          <a:lstStyle/>
          <a:p>
            <a:r>
              <a:rPr lang="nl-NL" dirty="0">
                <a:cs typeface="Arial" charset="0"/>
              </a:rPr>
              <a:t>Twitter: #</a:t>
            </a:r>
            <a:r>
              <a:rPr lang="nl-NL" dirty="0" err="1">
                <a:cs typeface="Arial" charset="0"/>
              </a:rPr>
              <a:t>DeltaplanRA</a:t>
            </a:r>
            <a:endParaRPr lang="nl-NL" dirty="0">
              <a:cs typeface="Arial" charset="0"/>
            </a:endParaRPr>
          </a:p>
        </p:txBody>
      </p:sp>
    </p:spTree>
    <p:extLst>
      <p:ext uri="{BB962C8B-B14F-4D97-AF65-F5344CB8AC3E}">
        <p14:creationId xmlns:p14="http://schemas.microsoft.com/office/powerpoint/2010/main" val="2818743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Afbeelding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00044" y="189186"/>
            <a:ext cx="7981597" cy="4563374"/>
          </a:xfrm>
          <a:prstGeom prst="rect">
            <a:avLst/>
          </a:prstGeom>
          <a:noFill/>
          <a:ln w="9525">
            <a:noFill/>
            <a:miter lim="800000"/>
            <a:headEnd/>
            <a:tailEnd/>
          </a:ln>
        </p:spPr>
      </p:pic>
      <p:pic>
        <p:nvPicPr>
          <p:cNvPr id="5" name="Picture 4">
            <a:extLst>
              <a:ext uri="{FF2B5EF4-FFF2-40B4-BE49-F238E27FC236}">
                <a16:creationId xmlns:a16="http://schemas.microsoft.com/office/drawing/2014/main" id="{9AFDEF9A-E257-45C0-8B60-E3051FC00D5A}"/>
              </a:ext>
            </a:extLst>
          </p:cNvPr>
          <p:cNvPicPr>
            <a:picLocks noChangeAspect="1"/>
          </p:cNvPicPr>
          <p:nvPr/>
        </p:nvPicPr>
        <p:blipFill>
          <a:blip r:embed="rId4"/>
          <a:stretch>
            <a:fillRect/>
          </a:stretch>
        </p:blipFill>
        <p:spPr>
          <a:xfrm>
            <a:off x="248056" y="2069101"/>
            <a:ext cx="6223027" cy="4370370"/>
          </a:xfrm>
          <a:prstGeom prst="rect">
            <a:avLst/>
          </a:prstGeom>
        </p:spPr>
      </p:pic>
    </p:spTree>
    <p:extLst>
      <p:ext uri="{BB962C8B-B14F-4D97-AF65-F5344CB8AC3E}">
        <p14:creationId xmlns:p14="http://schemas.microsoft.com/office/powerpoint/2010/main" val="6582322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63AAF1-7909-44A4-AE58-1EDA3BCE4936}"/>
              </a:ext>
            </a:extLst>
          </p:cNvPr>
          <p:cNvSpPr>
            <a:spLocks noGrp="1"/>
          </p:cNvSpPr>
          <p:nvPr>
            <p:ph type="title"/>
          </p:nvPr>
        </p:nvSpPr>
        <p:spPr/>
        <p:txBody>
          <a:bodyPr/>
          <a:lstStyle/>
          <a:p>
            <a:r>
              <a:rPr lang="nl-NL" dirty="0"/>
              <a:t>Afspraken Deltaplan</a:t>
            </a:r>
          </a:p>
        </p:txBody>
      </p:sp>
      <p:pic>
        <p:nvPicPr>
          <p:cNvPr id="9" name="Content Placeholder 8">
            <a:extLst>
              <a:ext uri="{FF2B5EF4-FFF2-40B4-BE49-F238E27FC236}">
                <a16:creationId xmlns:a16="http://schemas.microsoft.com/office/drawing/2014/main" id="{8EDFCCC8-459A-4F4D-B547-7F6518A32529}"/>
              </a:ext>
            </a:extLst>
          </p:cNvPr>
          <p:cNvPicPr>
            <a:picLocks noGrp="1" noChangeAspect="1"/>
          </p:cNvPicPr>
          <p:nvPr>
            <p:ph idx="1"/>
          </p:nvPr>
        </p:nvPicPr>
        <p:blipFill>
          <a:blip r:embed="rId2"/>
          <a:stretch>
            <a:fillRect/>
          </a:stretch>
        </p:blipFill>
        <p:spPr>
          <a:xfrm>
            <a:off x="407133" y="1702676"/>
            <a:ext cx="10341440" cy="4975324"/>
          </a:xfrm>
          <a:prstGeom prst="rect">
            <a:avLst/>
          </a:prstGeom>
        </p:spPr>
      </p:pic>
    </p:spTree>
    <p:extLst>
      <p:ext uri="{BB962C8B-B14F-4D97-AF65-F5344CB8AC3E}">
        <p14:creationId xmlns:p14="http://schemas.microsoft.com/office/powerpoint/2010/main" val="2354052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11CB208-67E6-40A3-9BD0-23155E99EFBF}"/>
              </a:ext>
            </a:extLst>
          </p:cNvPr>
          <p:cNvSpPr/>
          <p:nvPr/>
        </p:nvSpPr>
        <p:spPr>
          <a:xfrm>
            <a:off x="313212" y="6372844"/>
            <a:ext cx="1125436" cy="369332"/>
          </a:xfrm>
          <a:prstGeom prst="rect">
            <a:avLst/>
          </a:prstGeom>
        </p:spPr>
        <p:txBody>
          <a:bodyPr wrap="squar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
        <p:nvSpPr>
          <p:cNvPr id="2" name="Title 1">
            <a:extLst>
              <a:ext uri="{FF2B5EF4-FFF2-40B4-BE49-F238E27FC236}">
                <a16:creationId xmlns:a16="http://schemas.microsoft.com/office/drawing/2014/main" id="{353DEC1F-183A-4FF2-811C-5B4B8FA8550E}"/>
              </a:ext>
            </a:extLst>
          </p:cNvPr>
          <p:cNvSpPr>
            <a:spLocks noGrp="1"/>
          </p:cNvSpPr>
          <p:nvPr>
            <p:ph type="title"/>
          </p:nvPr>
        </p:nvSpPr>
        <p:spPr/>
        <p:txBody>
          <a:bodyPr/>
          <a:lstStyle/>
          <a:p>
            <a:r>
              <a:rPr lang="nl-NL" dirty="0"/>
              <a:t>Aanleiding</a:t>
            </a:r>
          </a:p>
        </p:txBody>
      </p:sp>
      <p:pic>
        <p:nvPicPr>
          <p:cNvPr id="5" name="Content Placeholder 4">
            <a:extLst>
              <a:ext uri="{FF2B5EF4-FFF2-40B4-BE49-F238E27FC236}">
                <a16:creationId xmlns:a16="http://schemas.microsoft.com/office/drawing/2014/main" id="{F1E2633C-3007-4572-B6E7-9EA3054C25AB}"/>
              </a:ext>
            </a:extLst>
          </p:cNvPr>
          <p:cNvPicPr>
            <a:picLocks noGrp="1" noChangeAspect="1"/>
          </p:cNvPicPr>
          <p:nvPr>
            <p:ph idx="1"/>
          </p:nvPr>
        </p:nvPicPr>
        <p:blipFill>
          <a:blip r:embed="rId2"/>
          <a:stretch>
            <a:fillRect/>
          </a:stretch>
        </p:blipFill>
        <p:spPr>
          <a:xfrm>
            <a:off x="240078" y="1048806"/>
            <a:ext cx="4068183" cy="4958099"/>
          </a:xfrm>
          <a:prstGeom prst="rect">
            <a:avLst/>
          </a:prstGeom>
        </p:spPr>
      </p:pic>
      <p:pic>
        <p:nvPicPr>
          <p:cNvPr id="7" name="Picture 6">
            <a:extLst>
              <a:ext uri="{FF2B5EF4-FFF2-40B4-BE49-F238E27FC236}">
                <a16:creationId xmlns:a16="http://schemas.microsoft.com/office/drawing/2014/main" id="{12C5F54B-4EA6-4B80-94D1-98E24BB870CD}"/>
              </a:ext>
            </a:extLst>
          </p:cNvPr>
          <p:cNvPicPr>
            <a:picLocks noChangeAspect="1"/>
          </p:cNvPicPr>
          <p:nvPr/>
        </p:nvPicPr>
        <p:blipFill>
          <a:blip r:embed="rId3"/>
          <a:stretch>
            <a:fillRect/>
          </a:stretch>
        </p:blipFill>
        <p:spPr>
          <a:xfrm>
            <a:off x="7465403" y="495300"/>
            <a:ext cx="4857750" cy="5867400"/>
          </a:xfrm>
          <a:prstGeom prst="rect">
            <a:avLst/>
          </a:prstGeom>
        </p:spPr>
      </p:pic>
      <p:pic>
        <p:nvPicPr>
          <p:cNvPr id="8" name="Picture 7">
            <a:extLst>
              <a:ext uri="{FF2B5EF4-FFF2-40B4-BE49-F238E27FC236}">
                <a16:creationId xmlns:a16="http://schemas.microsoft.com/office/drawing/2014/main" id="{B21E71B3-EEE4-415E-A997-6CC09E6893AB}"/>
              </a:ext>
            </a:extLst>
          </p:cNvPr>
          <p:cNvPicPr>
            <a:picLocks noChangeAspect="1"/>
          </p:cNvPicPr>
          <p:nvPr/>
        </p:nvPicPr>
        <p:blipFill>
          <a:blip r:embed="rId4"/>
          <a:stretch>
            <a:fillRect/>
          </a:stretch>
        </p:blipFill>
        <p:spPr>
          <a:xfrm>
            <a:off x="3912008" y="2391906"/>
            <a:ext cx="3949649" cy="4075478"/>
          </a:xfrm>
          <a:prstGeom prst="rect">
            <a:avLst/>
          </a:prstGeom>
        </p:spPr>
      </p:pic>
      <p:sp>
        <p:nvSpPr>
          <p:cNvPr id="9" name="TextBox 8">
            <a:extLst>
              <a:ext uri="{FF2B5EF4-FFF2-40B4-BE49-F238E27FC236}">
                <a16:creationId xmlns:a16="http://schemas.microsoft.com/office/drawing/2014/main" id="{DAD2E227-A773-4464-BD68-5FBD9403F26D}"/>
              </a:ext>
            </a:extLst>
          </p:cNvPr>
          <p:cNvSpPr txBox="1"/>
          <p:nvPr/>
        </p:nvSpPr>
        <p:spPr>
          <a:xfrm>
            <a:off x="1215056" y="5944757"/>
            <a:ext cx="2236763" cy="584775"/>
          </a:xfrm>
          <a:prstGeom prst="rect">
            <a:avLst/>
          </a:prstGeom>
          <a:noFill/>
        </p:spPr>
        <p:txBody>
          <a:bodyPr wrap="square" rtlCol="0">
            <a:spAutoFit/>
          </a:bodyPr>
          <a:lstStyle/>
          <a:p>
            <a:r>
              <a:rPr lang="nl-NL" sz="3200" b="1" dirty="0"/>
              <a:t>Stap 1</a:t>
            </a:r>
          </a:p>
        </p:txBody>
      </p:sp>
      <p:sp>
        <p:nvSpPr>
          <p:cNvPr id="10" name="TextBox 9">
            <a:extLst>
              <a:ext uri="{FF2B5EF4-FFF2-40B4-BE49-F238E27FC236}">
                <a16:creationId xmlns:a16="http://schemas.microsoft.com/office/drawing/2014/main" id="{D7A75304-FD3B-4887-B2F9-E56D75B869BE}"/>
              </a:ext>
            </a:extLst>
          </p:cNvPr>
          <p:cNvSpPr txBox="1"/>
          <p:nvPr/>
        </p:nvSpPr>
        <p:spPr>
          <a:xfrm>
            <a:off x="4977618" y="1699125"/>
            <a:ext cx="2236763" cy="584775"/>
          </a:xfrm>
          <a:prstGeom prst="rect">
            <a:avLst/>
          </a:prstGeom>
          <a:noFill/>
        </p:spPr>
        <p:txBody>
          <a:bodyPr wrap="square" rtlCol="0">
            <a:spAutoFit/>
          </a:bodyPr>
          <a:lstStyle/>
          <a:p>
            <a:r>
              <a:rPr lang="nl-NL" sz="3200" b="1" dirty="0"/>
              <a:t>Stap 2</a:t>
            </a:r>
          </a:p>
        </p:txBody>
      </p:sp>
      <p:sp>
        <p:nvSpPr>
          <p:cNvPr id="11" name="TextBox 10">
            <a:extLst>
              <a:ext uri="{FF2B5EF4-FFF2-40B4-BE49-F238E27FC236}">
                <a16:creationId xmlns:a16="http://schemas.microsoft.com/office/drawing/2014/main" id="{6A125820-7A3F-4DBC-AA42-929A5CDA658A}"/>
              </a:ext>
            </a:extLst>
          </p:cNvPr>
          <p:cNvSpPr txBox="1"/>
          <p:nvPr/>
        </p:nvSpPr>
        <p:spPr>
          <a:xfrm>
            <a:off x="9296824" y="6273225"/>
            <a:ext cx="2236763" cy="584775"/>
          </a:xfrm>
          <a:prstGeom prst="rect">
            <a:avLst/>
          </a:prstGeom>
          <a:noFill/>
        </p:spPr>
        <p:txBody>
          <a:bodyPr wrap="square" rtlCol="0">
            <a:spAutoFit/>
          </a:bodyPr>
          <a:lstStyle/>
          <a:p>
            <a:r>
              <a:rPr lang="nl-NL" sz="3200" b="1" dirty="0"/>
              <a:t>Stap 3</a:t>
            </a:r>
          </a:p>
        </p:txBody>
      </p:sp>
    </p:spTree>
    <p:extLst>
      <p:ext uri="{BB962C8B-B14F-4D97-AF65-F5344CB8AC3E}">
        <p14:creationId xmlns:p14="http://schemas.microsoft.com/office/powerpoint/2010/main" val="38886736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endParaRPr lang="nl-NL" dirty="0"/>
          </a:p>
        </p:txBody>
      </p:sp>
      <p:sp>
        <p:nvSpPr>
          <p:cNvPr id="12" name="Tijdelijke aanduiding voor tekst 11"/>
          <p:cNvSpPr>
            <a:spLocks noGrp="1"/>
          </p:cNvSpPr>
          <p:nvPr>
            <p:ph type="body" idx="1"/>
          </p:nvPr>
        </p:nvSpPr>
        <p:spPr/>
        <p:txBody>
          <a:bodyPr>
            <a:normAutofit lnSpcReduction="10000"/>
          </a:bodyPr>
          <a:lstStyle/>
          <a:p>
            <a:endParaRPr lang="nl-NL" dirty="0"/>
          </a:p>
        </p:txBody>
      </p:sp>
      <p:sp>
        <p:nvSpPr>
          <p:cNvPr id="13" name="Tijdelijke aanduiding voor inhoud 12"/>
          <p:cNvSpPr>
            <a:spLocks noGrp="1"/>
          </p:cNvSpPr>
          <p:nvPr>
            <p:ph sz="half" idx="2"/>
          </p:nvPr>
        </p:nvSpPr>
        <p:spPr/>
        <p:txBody>
          <a:bodyPr/>
          <a:lstStyle/>
          <a:p>
            <a:endParaRPr lang="nl-NL" dirty="0"/>
          </a:p>
        </p:txBody>
      </p:sp>
      <p:sp>
        <p:nvSpPr>
          <p:cNvPr id="14" name="Tijdelijke aanduiding voor inhoud 13"/>
          <p:cNvSpPr>
            <a:spLocks noGrp="1"/>
          </p:cNvSpPr>
          <p:nvPr>
            <p:ph sz="quarter" idx="4"/>
          </p:nvPr>
        </p:nvSpPr>
        <p:spPr/>
        <p:txBody>
          <a:bodyPr/>
          <a:lstStyle/>
          <a:p>
            <a:endParaRPr lang="nl-NL" dirty="0"/>
          </a:p>
        </p:txBody>
      </p:sp>
      <p:pic>
        <p:nvPicPr>
          <p:cNvPr id="2" name="Picture 1">
            <a:extLst>
              <a:ext uri="{FF2B5EF4-FFF2-40B4-BE49-F238E27FC236}">
                <a16:creationId xmlns:a16="http://schemas.microsoft.com/office/drawing/2014/main" id="{C876F392-3DFE-4603-8750-B4505DD9444B}"/>
              </a:ext>
            </a:extLst>
          </p:cNvPr>
          <p:cNvPicPr>
            <a:picLocks noChangeAspect="1"/>
          </p:cNvPicPr>
          <p:nvPr/>
        </p:nvPicPr>
        <p:blipFill>
          <a:blip r:embed="rId2"/>
          <a:stretch>
            <a:fillRect/>
          </a:stretch>
        </p:blipFill>
        <p:spPr>
          <a:xfrm>
            <a:off x="1213402" y="0"/>
            <a:ext cx="9765196" cy="6858000"/>
          </a:xfrm>
          <a:prstGeom prst="rect">
            <a:avLst/>
          </a:prstGeom>
        </p:spPr>
      </p:pic>
    </p:spTree>
    <p:extLst>
      <p:ext uri="{BB962C8B-B14F-4D97-AF65-F5344CB8AC3E}">
        <p14:creationId xmlns:p14="http://schemas.microsoft.com/office/powerpoint/2010/main" val="20715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244698" y="4888"/>
            <a:ext cx="9433874" cy="1080000"/>
          </a:xfrm>
        </p:spPr>
        <p:txBody>
          <a:bodyPr>
            <a:normAutofit/>
          </a:bodyPr>
          <a:lstStyle/>
          <a:p>
            <a:r>
              <a:rPr lang="nl-NL" dirty="0"/>
              <a:t>Plan van aanpak en werkwijze Tauw/ORG-ID</a:t>
            </a:r>
          </a:p>
        </p:txBody>
      </p:sp>
      <p:sp>
        <p:nvSpPr>
          <p:cNvPr id="13" name="Tijdelijke aanduiding voor inhoud 12"/>
          <p:cNvSpPr>
            <a:spLocks noGrp="1"/>
          </p:cNvSpPr>
          <p:nvPr>
            <p:ph sz="half" idx="2"/>
          </p:nvPr>
        </p:nvSpPr>
        <p:spPr>
          <a:xfrm>
            <a:off x="128789" y="2150772"/>
            <a:ext cx="3644721" cy="2730321"/>
          </a:xfrm>
        </p:spPr>
        <p:txBody>
          <a:bodyPr>
            <a:normAutofit fontScale="85000" lnSpcReduction="20000"/>
          </a:bodyPr>
          <a:lstStyle/>
          <a:p>
            <a:pPr marL="342900" indent="-342900">
              <a:buFont typeface="+mj-lt"/>
              <a:buAutoNum type="arabicPeriod"/>
            </a:pPr>
            <a:r>
              <a:rPr lang="nl-NL" sz="1800" dirty="0"/>
              <a:t>Inzicht in kwetsbaarheden</a:t>
            </a:r>
          </a:p>
          <a:p>
            <a:pPr marL="342900" indent="-342900">
              <a:buFont typeface="+mj-lt"/>
              <a:buAutoNum type="arabicPeriod"/>
            </a:pPr>
            <a:r>
              <a:rPr lang="nl-NL" sz="1800" dirty="0"/>
              <a:t>Wat lokaal/regionaal</a:t>
            </a:r>
          </a:p>
          <a:p>
            <a:pPr marL="342900" indent="-342900">
              <a:buFont typeface="+mj-lt"/>
              <a:buAutoNum type="arabicPeriod"/>
            </a:pPr>
            <a:r>
              <a:rPr lang="nl-NL" sz="1800" dirty="0"/>
              <a:t>Kennisontwikkeling op ‘effecten’</a:t>
            </a:r>
          </a:p>
          <a:p>
            <a:pPr marL="0" indent="0">
              <a:buNone/>
            </a:pPr>
            <a:endParaRPr lang="nl-NL" sz="1800" dirty="0"/>
          </a:p>
          <a:p>
            <a:pPr marL="0" indent="0">
              <a:buNone/>
            </a:pPr>
            <a:r>
              <a:rPr lang="nl-NL" sz="1800" dirty="0"/>
              <a:t>Via 5 werkpakketten</a:t>
            </a:r>
          </a:p>
          <a:p>
            <a:r>
              <a:rPr lang="nl-NL" sz="1800" b="1" dirty="0" err="1">
                <a:solidFill>
                  <a:schemeClr val="tx2">
                    <a:lumMod val="40000"/>
                    <a:lumOff val="60000"/>
                  </a:schemeClr>
                </a:solidFill>
              </a:rPr>
              <a:t>Wp</a:t>
            </a:r>
            <a:r>
              <a:rPr lang="nl-NL" sz="1800" b="1" dirty="0">
                <a:solidFill>
                  <a:schemeClr val="tx2">
                    <a:lumMod val="40000"/>
                    <a:lumOff val="60000"/>
                  </a:schemeClr>
                </a:solidFill>
              </a:rPr>
              <a:t> 1 Regionale risicodialoog</a:t>
            </a:r>
          </a:p>
          <a:p>
            <a:r>
              <a:rPr lang="nl-NL" sz="1800" dirty="0" err="1"/>
              <a:t>Wp</a:t>
            </a:r>
            <a:r>
              <a:rPr lang="nl-NL" sz="1800" dirty="0"/>
              <a:t> 2 Klimaatstresstesten</a:t>
            </a:r>
          </a:p>
          <a:p>
            <a:r>
              <a:rPr lang="nl-NL" sz="1800" dirty="0" err="1"/>
              <a:t>Wp</a:t>
            </a:r>
            <a:r>
              <a:rPr lang="nl-NL" sz="1800" dirty="0"/>
              <a:t> 3 Bouwstenen OW </a:t>
            </a:r>
          </a:p>
          <a:p>
            <a:r>
              <a:rPr lang="nl-NL" sz="1800" dirty="0" err="1"/>
              <a:t>Wp</a:t>
            </a:r>
            <a:r>
              <a:rPr lang="nl-NL" sz="1800" dirty="0"/>
              <a:t> 4 Regionale bijeenkomsten</a:t>
            </a:r>
          </a:p>
          <a:p>
            <a:r>
              <a:rPr lang="nl-NL" sz="1800" dirty="0"/>
              <a:t>WP 5 Gebiedsanalyses </a:t>
            </a:r>
          </a:p>
          <a:p>
            <a:endParaRPr lang="nl-NL" sz="1800" dirty="0"/>
          </a:p>
          <a:p>
            <a:endParaRPr lang="nl-NL" sz="1800" dirty="0"/>
          </a:p>
        </p:txBody>
      </p:sp>
      <p:sp>
        <p:nvSpPr>
          <p:cNvPr id="14" name="Tijdelijke aanduiding voor inhoud 13"/>
          <p:cNvSpPr>
            <a:spLocks noGrp="1"/>
          </p:cNvSpPr>
          <p:nvPr>
            <p:ph sz="quarter" idx="4"/>
          </p:nvPr>
        </p:nvSpPr>
        <p:spPr>
          <a:xfrm>
            <a:off x="244698" y="4881093"/>
            <a:ext cx="3561231" cy="1605884"/>
          </a:xfrm>
        </p:spPr>
        <p:txBody>
          <a:bodyPr>
            <a:normAutofit fontScale="70000" lnSpcReduction="20000"/>
          </a:bodyPr>
          <a:lstStyle/>
          <a:p>
            <a:pPr marL="0" indent="0">
              <a:lnSpc>
                <a:spcPct val="120000"/>
              </a:lnSpc>
              <a:buNone/>
            </a:pPr>
            <a:r>
              <a:rPr lang="nl-NL" sz="2200" b="1" dirty="0">
                <a:solidFill>
                  <a:schemeClr val="tx2">
                    <a:lumMod val="40000"/>
                    <a:lumOff val="60000"/>
                  </a:schemeClr>
                </a:solidFill>
              </a:rPr>
              <a:t>Doel</a:t>
            </a:r>
            <a:r>
              <a:rPr lang="nl-NL" dirty="0">
                <a:solidFill>
                  <a:schemeClr val="tx2">
                    <a:lumMod val="40000"/>
                    <a:lumOff val="60000"/>
                  </a:schemeClr>
                </a:solidFill>
              </a:rPr>
              <a:t> </a:t>
            </a:r>
            <a:r>
              <a:rPr lang="nl-NL" sz="2200" b="1" dirty="0">
                <a:solidFill>
                  <a:schemeClr val="tx2">
                    <a:lumMod val="40000"/>
                    <a:lumOff val="60000"/>
                  </a:schemeClr>
                </a:solidFill>
              </a:rPr>
              <a:t>van de wp1 </a:t>
            </a:r>
          </a:p>
          <a:p>
            <a:pPr>
              <a:lnSpc>
                <a:spcPct val="120000"/>
              </a:lnSpc>
            </a:pPr>
            <a:r>
              <a:rPr lang="nl-NL" dirty="0"/>
              <a:t>is bewustwording, eigenaarschap en handelingsperspectief</a:t>
            </a:r>
          </a:p>
          <a:p>
            <a:pPr>
              <a:lnSpc>
                <a:spcPct val="120000"/>
              </a:lnSpc>
            </a:pPr>
            <a:r>
              <a:rPr lang="nl-NL" dirty="0"/>
              <a:t>Bestuur aangehaakt (blijven)</a:t>
            </a:r>
          </a:p>
          <a:p>
            <a:pPr>
              <a:lnSpc>
                <a:spcPct val="120000"/>
              </a:lnSpc>
            </a:pPr>
            <a:r>
              <a:rPr lang="nl-NL" dirty="0"/>
              <a:t>Verbreden van water/ riolering naar ruimtelijk domein</a:t>
            </a:r>
          </a:p>
        </p:txBody>
      </p:sp>
      <p:pic>
        <p:nvPicPr>
          <p:cNvPr id="2" name="Picture 1">
            <a:extLst>
              <a:ext uri="{FF2B5EF4-FFF2-40B4-BE49-F238E27FC236}">
                <a16:creationId xmlns:a16="http://schemas.microsoft.com/office/drawing/2014/main" id="{76DC95DD-D46A-4E6F-8EAC-902DF2CE9459}"/>
              </a:ext>
            </a:extLst>
          </p:cNvPr>
          <p:cNvPicPr>
            <a:picLocks noChangeAspect="1"/>
          </p:cNvPicPr>
          <p:nvPr/>
        </p:nvPicPr>
        <p:blipFill>
          <a:blip r:embed="rId3"/>
          <a:stretch>
            <a:fillRect/>
          </a:stretch>
        </p:blipFill>
        <p:spPr>
          <a:xfrm>
            <a:off x="3861917" y="2305318"/>
            <a:ext cx="4338879" cy="3110246"/>
          </a:xfrm>
          <a:prstGeom prst="rect">
            <a:avLst/>
          </a:prstGeom>
        </p:spPr>
      </p:pic>
      <p:sp>
        <p:nvSpPr>
          <p:cNvPr id="6" name="TextBox 5"/>
          <p:cNvSpPr txBox="1"/>
          <p:nvPr/>
        </p:nvSpPr>
        <p:spPr>
          <a:xfrm>
            <a:off x="8200796" y="1625050"/>
            <a:ext cx="3825025" cy="4893647"/>
          </a:xfrm>
          <a:prstGeom prst="rect">
            <a:avLst/>
          </a:prstGeom>
          <a:noFill/>
        </p:spPr>
        <p:txBody>
          <a:bodyPr wrap="square" rtlCol="0">
            <a:spAutoFit/>
          </a:bodyPr>
          <a:lstStyle/>
          <a:p>
            <a:r>
              <a:rPr lang="nl-NL" sz="2000" b="1" dirty="0">
                <a:solidFill>
                  <a:schemeClr val="tx2">
                    <a:lumMod val="60000"/>
                    <a:lumOff val="40000"/>
                  </a:schemeClr>
                </a:solidFill>
              </a:rPr>
              <a:t>Lokaal wat lokaal kan </a:t>
            </a:r>
          </a:p>
          <a:p>
            <a:r>
              <a:rPr lang="nl-NL" sz="2000" b="1" dirty="0">
                <a:solidFill>
                  <a:schemeClr val="tx2">
                    <a:lumMod val="60000"/>
                    <a:lumOff val="40000"/>
                  </a:schemeClr>
                </a:solidFill>
              </a:rPr>
              <a:t>Regionaal wat je lokaal niet kunt oplossen</a:t>
            </a:r>
          </a:p>
          <a:p>
            <a:endParaRPr lang="nl-NL" sz="2000" b="1" dirty="0">
              <a:solidFill>
                <a:schemeClr val="tx2">
                  <a:lumMod val="60000"/>
                  <a:lumOff val="40000"/>
                </a:schemeClr>
              </a:solidFill>
            </a:endParaRPr>
          </a:p>
          <a:p>
            <a:r>
              <a:rPr lang="nl-NL" sz="2000" b="1" dirty="0">
                <a:solidFill>
                  <a:schemeClr val="tx2">
                    <a:lumMod val="60000"/>
                    <a:lumOff val="40000"/>
                  </a:schemeClr>
                </a:solidFill>
              </a:rPr>
              <a:t>Maar ook:</a:t>
            </a:r>
          </a:p>
          <a:p>
            <a:r>
              <a:rPr lang="nl-NL" sz="2000" b="1" dirty="0">
                <a:solidFill>
                  <a:schemeClr val="tx2">
                    <a:lumMod val="60000"/>
                    <a:lumOff val="40000"/>
                  </a:schemeClr>
                </a:solidFill>
              </a:rPr>
              <a:t>Kennis delen en ontwikkelen:</a:t>
            </a:r>
          </a:p>
          <a:p>
            <a:pPr marL="342900" indent="-342900">
              <a:buFont typeface="Arial" panose="020B0604020202020204" pitchFamily="34" charset="0"/>
              <a:buChar char="•"/>
            </a:pPr>
            <a:r>
              <a:rPr lang="nl-NL" sz="2000" b="1" dirty="0">
                <a:solidFill>
                  <a:schemeClr val="tx2">
                    <a:lumMod val="60000"/>
                    <a:lumOff val="40000"/>
                  </a:schemeClr>
                </a:solidFill>
              </a:rPr>
              <a:t>Dubbel werk voorkomen</a:t>
            </a:r>
          </a:p>
          <a:p>
            <a:pPr marL="342900" indent="-342900">
              <a:buFont typeface="Arial" panose="020B0604020202020204" pitchFamily="34" charset="0"/>
              <a:buChar char="•"/>
            </a:pPr>
            <a:r>
              <a:rPr lang="nl-NL" sz="2000" b="1" dirty="0">
                <a:solidFill>
                  <a:schemeClr val="tx2">
                    <a:lumMod val="60000"/>
                    <a:lumOff val="40000"/>
                  </a:schemeClr>
                </a:solidFill>
              </a:rPr>
              <a:t>Deelnemen in onderzoeken</a:t>
            </a:r>
          </a:p>
          <a:p>
            <a:pPr marL="342900" indent="-342900">
              <a:buFont typeface="Arial" panose="020B0604020202020204" pitchFamily="34" charset="0"/>
              <a:buChar char="•"/>
            </a:pPr>
            <a:r>
              <a:rPr lang="nl-NL" sz="2000" b="1" dirty="0">
                <a:solidFill>
                  <a:schemeClr val="tx2">
                    <a:lumMod val="60000"/>
                    <a:lumOff val="40000"/>
                  </a:schemeClr>
                </a:solidFill>
              </a:rPr>
              <a:t>Capaciteit delen</a:t>
            </a:r>
          </a:p>
          <a:p>
            <a:endParaRPr lang="nl-NL" sz="2000" b="1" dirty="0">
              <a:solidFill>
                <a:schemeClr val="tx2">
                  <a:lumMod val="60000"/>
                  <a:lumOff val="40000"/>
                </a:schemeClr>
              </a:solidFill>
            </a:endParaRPr>
          </a:p>
          <a:p>
            <a:r>
              <a:rPr lang="nl-NL" sz="2000" b="1" dirty="0">
                <a:solidFill>
                  <a:schemeClr val="tx2">
                    <a:lumMod val="60000"/>
                    <a:lumOff val="40000"/>
                  </a:schemeClr>
                </a:solidFill>
              </a:rPr>
              <a:t>Goede afstemming tussen werkpakketten én projecten!</a:t>
            </a:r>
          </a:p>
          <a:p>
            <a:endParaRPr lang="nl-NL" dirty="0"/>
          </a:p>
          <a:p>
            <a:endParaRPr lang="nl-NL" dirty="0"/>
          </a:p>
          <a:p>
            <a:endParaRPr lang="nl-NL" dirty="0"/>
          </a:p>
          <a:p>
            <a:endParaRPr lang="nl-NL" dirty="0"/>
          </a:p>
        </p:txBody>
      </p:sp>
      <p:sp>
        <p:nvSpPr>
          <p:cNvPr id="7" name="Text Placeholder 3"/>
          <p:cNvSpPr txBox="1">
            <a:spLocks/>
          </p:cNvSpPr>
          <p:nvPr/>
        </p:nvSpPr>
        <p:spPr>
          <a:xfrm>
            <a:off x="8160913" y="1177039"/>
            <a:ext cx="4279150" cy="399600"/>
          </a:xfrm>
          <a:prstGeom prst="rect">
            <a:avLst/>
          </a:prstGeom>
        </p:spPr>
        <p:txBody>
          <a:bodyPr vert="horz" wrap="square" lIns="91440" tIns="45720" rIns="91440" bIns="45720" rtlCol="0" anchor="b">
            <a:normAutofit/>
          </a:bodyPr>
          <a:lstStyle>
            <a:lvl1pPr marL="0" indent="0" algn="l" defTabSz="914400" rtl="0" eaLnBrk="1" latinLnBrk="0" hangingPunct="1">
              <a:lnSpc>
                <a:spcPct val="100000"/>
              </a:lnSpc>
              <a:spcBef>
                <a:spcPts val="200"/>
              </a:spcBef>
              <a:spcAft>
                <a:spcPts val="300"/>
              </a:spcAft>
              <a:buFont typeface="Arial" panose="020B0604020202020204" pitchFamily="34" charset="0"/>
              <a:buNone/>
              <a:defRPr sz="2000" b="1" kern="1200">
                <a:solidFill>
                  <a:schemeClr val="accent1"/>
                </a:solidFill>
                <a:latin typeface="+mn-lt"/>
                <a:ea typeface="+mn-ea"/>
                <a:cs typeface="+mn-cs"/>
              </a:defRPr>
            </a:lvl1pPr>
            <a:lvl2pPr marL="457200" indent="0" algn="l" defTabSz="914400" rtl="0" eaLnBrk="1" latinLnBrk="0" hangingPunct="1">
              <a:lnSpc>
                <a:spcPct val="100000"/>
              </a:lnSpc>
              <a:spcBef>
                <a:spcPts val="200"/>
              </a:spcBef>
              <a:spcAft>
                <a:spcPts val="300"/>
              </a:spcAft>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00000"/>
              </a:lnSpc>
              <a:spcBef>
                <a:spcPts val="200"/>
              </a:spcBef>
              <a:spcAft>
                <a:spcPts val="300"/>
              </a:spcAft>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9pPr>
          </a:lstStyle>
          <a:p>
            <a:r>
              <a:rPr lang="nl-NL" dirty="0"/>
              <a:t>Onze werkwijze/voorstel</a:t>
            </a:r>
          </a:p>
        </p:txBody>
      </p:sp>
      <p:sp>
        <p:nvSpPr>
          <p:cNvPr id="8" name="Text Placeholder 3"/>
          <p:cNvSpPr txBox="1">
            <a:spLocks/>
          </p:cNvSpPr>
          <p:nvPr/>
        </p:nvSpPr>
        <p:spPr>
          <a:xfrm>
            <a:off x="149036" y="1703340"/>
            <a:ext cx="4279150" cy="399600"/>
          </a:xfrm>
          <a:prstGeom prst="rect">
            <a:avLst/>
          </a:prstGeom>
        </p:spPr>
        <p:txBody>
          <a:bodyPr vert="horz" wrap="square" lIns="91440" tIns="45720" rIns="91440" bIns="45720" rtlCol="0" anchor="b">
            <a:normAutofit/>
          </a:bodyPr>
          <a:lstStyle>
            <a:lvl1pPr marL="0" indent="0" algn="l" defTabSz="914400" rtl="0" eaLnBrk="1" latinLnBrk="0" hangingPunct="1">
              <a:lnSpc>
                <a:spcPct val="100000"/>
              </a:lnSpc>
              <a:spcBef>
                <a:spcPts val="200"/>
              </a:spcBef>
              <a:spcAft>
                <a:spcPts val="300"/>
              </a:spcAft>
              <a:buFont typeface="Arial" panose="020B0604020202020204" pitchFamily="34" charset="0"/>
              <a:buNone/>
              <a:defRPr sz="2000" b="1" kern="1200">
                <a:solidFill>
                  <a:schemeClr val="accent1"/>
                </a:solidFill>
                <a:latin typeface="+mn-lt"/>
                <a:ea typeface="+mn-ea"/>
                <a:cs typeface="+mn-cs"/>
              </a:defRPr>
            </a:lvl1pPr>
            <a:lvl2pPr marL="457200" indent="0" algn="l" defTabSz="914400" rtl="0" eaLnBrk="1" latinLnBrk="0" hangingPunct="1">
              <a:lnSpc>
                <a:spcPct val="100000"/>
              </a:lnSpc>
              <a:spcBef>
                <a:spcPts val="200"/>
              </a:spcBef>
              <a:spcAft>
                <a:spcPts val="300"/>
              </a:spcAft>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00000"/>
              </a:lnSpc>
              <a:spcBef>
                <a:spcPts val="200"/>
              </a:spcBef>
              <a:spcAft>
                <a:spcPts val="300"/>
              </a:spcAft>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100000"/>
              </a:lnSpc>
              <a:spcBef>
                <a:spcPts val="200"/>
              </a:spcBef>
              <a:spcAft>
                <a:spcPts val="300"/>
              </a:spcAft>
              <a:buFont typeface="Arial" panose="020B0604020202020204" pitchFamily="34" charset="0"/>
              <a:buNone/>
              <a:defRPr sz="1600" b="1" kern="1200">
                <a:solidFill>
                  <a:schemeClr val="tx1"/>
                </a:solidFill>
                <a:latin typeface="+mn-lt"/>
                <a:ea typeface="+mn-ea"/>
                <a:cs typeface="+mn-cs"/>
              </a:defRPr>
            </a:lvl9pPr>
          </a:lstStyle>
          <a:p>
            <a:r>
              <a:rPr lang="nl-NL" dirty="0"/>
              <a:t>Doelstelling plan van aanpak </a:t>
            </a:r>
          </a:p>
        </p:txBody>
      </p:sp>
      <p:sp>
        <p:nvSpPr>
          <p:cNvPr id="3" name="TextBox 2"/>
          <p:cNvSpPr txBox="1"/>
          <p:nvPr/>
        </p:nvSpPr>
        <p:spPr>
          <a:xfrm>
            <a:off x="3940935" y="5473521"/>
            <a:ext cx="4018209" cy="584775"/>
          </a:xfrm>
          <a:prstGeom prst="rect">
            <a:avLst/>
          </a:prstGeom>
          <a:noFill/>
        </p:spPr>
        <p:txBody>
          <a:bodyPr wrap="square" rtlCol="0">
            <a:spAutoFit/>
          </a:bodyPr>
          <a:lstStyle/>
          <a:p>
            <a:r>
              <a:rPr lang="nl-NL" sz="1600" dirty="0"/>
              <a:t>17 gemeenten, 3 werkregio’s, verschillende landschapstypen</a:t>
            </a:r>
          </a:p>
        </p:txBody>
      </p:sp>
      <p:sp>
        <p:nvSpPr>
          <p:cNvPr id="10" name="Rectangle 9">
            <a:extLst>
              <a:ext uri="{FF2B5EF4-FFF2-40B4-BE49-F238E27FC236}">
                <a16:creationId xmlns:a16="http://schemas.microsoft.com/office/drawing/2014/main" id="{F47ABFA8-FB70-41C5-AE7B-BFD6BE17876E}"/>
              </a:ext>
            </a:extLst>
          </p:cNvPr>
          <p:cNvSpPr/>
          <p:nvPr/>
        </p:nvSpPr>
        <p:spPr>
          <a:xfrm>
            <a:off x="313212" y="6372844"/>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3265484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E93A84F9-BAF1-4E30-95F5-AA25FE85C23E}"/>
              </a:ext>
            </a:extLst>
          </p:cNvPr>
          <p:cNvGrpSpPr/>
          <p:nvPr/>
        </p:nvGrpSpPr>
        <p:grpSpPr>
          <a:xfrm>
            <a:off x="1202578" y="1091322"/>
            <a:ext cx="8996788" cy="5103415"/>
            <a:chOff x="4370778" y="579546"/>
            <a:chExt cx="8996788" cy="5014256"/>
          </a:xfrm>
          <a:solidFill>
            <a:schemeClr val="bg1"/>
          </a:solidFill>
        </p:grpSpPr>
        <p:sp>
          <p:nvSpPr>
            <p:cNvPr id="6" name="TextBox 5">
              <a:extLst>
                <a:ext uri="{FF2B5EF4-FFF2-40B4-BE49-F238E27FC236}">
                  <a16:creationId xmlns:a16="http://schemas.microsoft.com/office/drawing/2014/main" id="{EF93A1D7-F498-44DA-9656-E0126B779EA3}"/>
                </a:ext>
              </a:extLst>
            </p:cNvPr>
            <p:cNvSpPr txBox="1"/>
            <p:nvPr/>
          </p:nvSpPr>
          <p:spPr>
            <a:xfrm>
              <a:off x="6727007" y="734055"/>
              <a:ext cx="758537" cy="369332"/>
            </a:xfrm>
            <a:prstGeom prst="rect">
              <a:avLst/>
            </a:prstGeom>
            <a:grpFill/>
            <a:ln>
              <a:solidFill>
                <a:schemeClr val="tx1"/>
              </a:solidFill>
            </a:ln>
          </p:spPr>
          <p:txBody>
            <a:bodyPr wrap="square" rtlCol="0">
              <a:spAutoFit/>
            </a:bodyPr>
            <a:lstStyle/>
            <a:p>
              <a:r>
                <a:rPr lang="nl-NL" dirty="0"/>
                <a:t>NAS</a:t>
              </a:r>
            </a:p>
          </p:txBody>
        </p:sp>
        <p:sp>
          <p:nvSpPr>
            <p:cNvPr id="7" name="TextBox 6">
              <a:extLst>
                <a:ext uri="{FF2B5EF4-FFF2-40B4-BE49-F238E27FC236}">
                  <a16:creationId xmlns:a16="http://schemas.microsoft.com/office/drawing/2014/main" id="{4DC6D37A-C4B3-4155-870F-9A170F6CBD01}"/>
                </a:ext>
              </a:extLst>
            </p:cNvPr>
            <p:cNvSpPr txBox="1"/>
            <p:nvPr/>
          </p:nvSpPr>
          <p:spPr>
            <a:xfrm>
              <a:off x="5767213" y="735327"/>
              <a:ext cx="758537" cy="369332"/>
            </a:xfrm>
            <a:prstGeom prst="rect">
              <a:avLst/>
            </a:prstGeom>
            <a:grpFill/>
            <a:ln>
              <a:solidFill>
                <a:schemeClr val="tx1"/>
              </a:solidFill>
            </a:ln>
          </p:spPr>
          <p:txBody>
            <a:bodyPr wrap="square" rtlCol="0">
              <a:spAutoFit/>
            </a:bodyPr>
            <a:lstStyle/>
            <a:p>
              <a:r>
                <a:rPr lang="nl-NL" dirty="0"/>
                <a:t>KEA</a:t>
              </a:r>
            </a:p>
          </p:txBody>
        </p:sp>
        <p:sp>
          <p:nvSpPr>
            <p:cNvPr id="8" name="TextBox 7">
              <a:extLst>
                <a:ext uri="{FF2B5EF4-FFF2-40B4-BE49-F238E27FC236}">
                  <a16:creationId xmlns:a16="http://schemas.microsoft.com/office/drawing/2014/main" id="{900081F7-DC43-410F-A3A9-4E20A0A8DF1A}"/>
                </a:ext>
              </a:extLst>
            </p:cNvPr>
            <p:cNvSpPr txBox="1"/>
            <p:nvPr/>
          </p:nvSpPr>
          <p:spPr>
            <a:xfrm>
              <a:off x="7604714" y="721495"/>
              <a:ext cx="1783984" cy="369332"/>
            </a:xfrm>
            <a:prstGeom prst="rect">
              <a:avLst/>
            </a:prstGeom>
            <a:grpFill/>
            <a:ln>
              <a:solidFill>
                <a:schemeClr val="tx1"/>
              </a:solidFill>
            </a:ln>
          </p:spPr>
          <p:txBody>
            <a:bodyPr wrap="square" rtlCol="0">
              <a:spAutoFit/>
            </a:bodyPr>
            <a:lstStyle/>
            <a:p>
              <a:r>
                <a:rPr lang="nl-NL" dirty="0"/>
                <a:t>Stresstest light</a:t>
              </a:r>
            </a:p>
          </p:txBody>
        </p:sp>
        <p:sp>
          <p:nvSpPr>
            <p:cNvPr id="9" name="TextBox 8">
              <a:extLst>
                <a:ext uri="{FF2B5EF4-FFF2-40B4-BE49-F238E27FC236}">
                  <a16:creationId xmlns:a16="http://schemas.microsoft.com/office/drawing/2014/main" id="{1242FF58-05FB-43B9-9917-BF7EC65FF1EF}"/>
                </a:ext>
              </a:extLst>
            </p:cNvPr>
            <p:cNvSpPr txBox="1"/>
            <p:nvPr/>
          </p:nvSpPr>
          <p:spPr>
            <a:xfrm>
              <a:off x="9519838" y="724806"/>
              <a:ext cx="1677369" cy="369332"/>
            </a:xfrm>
            <a:prstGeom prst="rect">
              <a:avLst/>
            </a:prstGeom>
            <a:grpFill/>
            <a:ln>
              <a:solidFill>
                <a:schemeClr val="tx1"/>
              </a:solidFill>
            </a:ln>
          </p:spPr>
          <p:txBody>
            <a:bodyPr wrap="square" rtlCol="0">
              <a:spAutoFit/>
            </a:bodyPr>
            <a:lstStyle/>
            <a:p>
              <a:r>
                <a:rPr lang="nl-NL" dirty="0"/>
                <a:t>Overige info</a:t>
              </a:r>
            </a:p>
          </p:txBody>
        </p:sp>
        <p:sp>
          <p:nvSpPr>
            <p:cNvPr id="10" name="Arrow: Down 9">
              <a:extLst>
                <a:ext uri="{FF2B5EF4-FFF2-40B4-BE49-F238E27FC236}">
                  <a16:creationId xmlns:a16="http://schemas.microsoft.com/office/drawing/2014/main" id="{93C4D03B-D66E-4996-BA6A-12346B6E1892}"/>
                </a:ext>
              </a:extLst>
            </p:cNvPr>
            <p:cNvSpPr/>
            <p:nvPr/>
          </p:nvSpPr>
          <p:spPr>
            <a:xfrm>
              <a:off x="7624293" y="1136220"/>
              <a:ext cx="244698" cy="230015"/>
            </a:xfrm>
            <a:prstGeom prst="down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xtBox 10">
              <a:extLst>
                <a:ext uri="{FF2B5EF4-FFF2-40B4-BE49-F238E27FC236}">
                  <a16:creationId xmlns:a16="http://schemas.microsoft.com/office/drawing/2014/main" id="{7E3833DE-0594-4348-913C-F3F7C774117F}"/>
                </a:ext>
              </a:extLst>
            </p:cNvPr>
            <p:cNvSpPr txBox="1"/>
            <p:nvPr/>
          </p:nvSpPr>
          <p:spPr>
            <a:xfrm>
              <a:off x="6022557" y="1382217"/>
              <a:ext cx="3872663" cy="338554"/>
            </a:xfrm>
            <a:prstGeom prst="rect">
              <a:avLst/>
            </a:prstGeom>
            <a:grpFill/>
            <a:ln>
              <a:solidFill>
                <a:schemeClr val="tx1"/>
              </a:solidFill>
            </a:ln>
          </p:spPr>
          <p:txBody>
            <a:bodyPr wrap="none" rtlCol="0">
              <a:spAutoFit/>
            </a:bodyPr>
            <a:lstStyle/>
            <a:p>
              <a:r>
                <a:rPr lang="nl-NL" sz="1600" dirty="0"/>
                <a:t>Welke bollen zijn relevant voor de regio?</a:t>
              </a:r>
            </a:p>
          </p:txBody>
        </p:sp>
        <p:sp>
          <p:nvSpPr>
            <p:cNvPr id="14" name="TextBox 13">
              <a:extLst>
                <a:ext uri="{FF2B5EF4-FFF2-40B4-BE49-F238E27FC236}">
                  <a16:creationId xmlns:a16="http://schemas.microsoft.com/office/drawing/2014/main" id="{EB15371F-94B3-4011-AAE8-BC1D15B03CA5}"/>
                </a:ext>
              </a:extLst>
            </p:cNvPr>
            <p:cNvSpPr txBox="1"/>
            <p:nvPr/>
          </p:nvSpPr>
          <p:spPr>
            <a:xfrm>
              <a:off x="10126215" y="1428792"/>
              <a:ext cx="1350050" cy="307777"/>
            </a:xfrm>
            <a:prstGeom prst="rect">
              <a:avLst/>
            </a:prstGeom>
            <a:grpFill/>
          </p:spPr>
          <p:txBody>
            <a:bodyPr wrap="none" rtlCol="0">
              <a:spAutoFit/>
            </a:bodyPr>
            <a:lstStyle/>
            <a:p>
              <a:r>
                <a:rPr lang="nl-NL" sz="1400" dirty="0"/>
                <a:t>En wat lokaal?</a:t>
              </a:r>
            </a:p>
          </p:txBody>
        </p:sp>
        <p:sp>
          <p:nvSpPr>
            <p:cNvPr id="20" name="Rectangle: Rounded Corners 19">
              <a:extLst>
                <a:ext uri="{FF2B5EF4-FFF2-40B4-BE49-F238E27FC236}">
                  <a16:creationId xmlns:a16="http://schemas.microsoft.com/office/drawing/2014/main" id="{5FB77CD3-5E84-4675-B0AF-1225A5572280}"/>
                </a:ext>
              </a:extLst>
            </p:cNvPr>
            <p:cNvSpPr/>
            <p:nvPr/>
          </p:nvSpPr>
          <p:spPr>
            <a:xfrm>
              <a:off x="6181857" y="3066030"/>
              <a:ext cx="3322749" cy="540913"/>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accent1"/>
                  </a:solidFill>
                </a:rPr>
                <a:t>Regiokaart met kwetsbare situaties/locaties/netwerken/functies</a:t>
              </a:r>
            </a:p>
          </p:txBody>
        </p:sp>
        <p:cxnSp>
          <p:nvCxnSpPr>
            <p:cNvPr id="21" name="Straight Arrow Connector 20">
              <a:extLst>
                <a:ext uri="{FF2B5EF4-FFF2-40B4-BE49-F238E27FC236}">
                  <a16:creationId xmlns:a16="http://schemas.microsoft.com/office/drawing/2014/main" id="{C6BDCF6E-C015-407A-8BC9-2B2B3A67410F}"/>
                </a:ext>
              </a:extLst>
            </p:cNvPr>
            <p:cNvCxnSpPr/>
            <p:nvPr/>
          </p:nvCxnSpPr>
          <p:spPr>
            <a:xfrm>
              <a:off x="9520882" y="3388920"/>
              <a:ext cx="281061" cy="0"/>
            </a:xfrm>
            <a:prstGeom prst="straightConnector1">
              <a:avLst/>
            </a:prstGeom>
            <a:grpFill/>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ACB6C8D-9252-4AAF-BDF6-60B98E137D7A}"/>
                </a:ext>
              </a:extLst>
            </p:cNvPr>
            <p:cNvSpPr txBox="1"/>
            <p:nvPr/>
          </p:nvSpPr>
          <p:spPr>
            <a:xfrm>
              <a:off x="9786530" y="3226884"/>
              <a:ext cx="3138744" cy="302400"/>
            </a:xfrm>
            <a:prstGeom prst="rect">
              <a:avLst/>
            </a:prstGeom>
            <a:grpFill/>
          </p:spPr>
          <p:txBody>
            <a:bodyPr wrap="none" rtlCol="0">
              <a:spAutoFit/>
            </a:bodyPr>
            <a:lstStyle/>
            <a:p>
              <a:r>
                <a:rPr lang="nl-NL" sz="1400" dirty="0"/>
                <a:t>Verdieping? (</a:t>
              </a:r>
              <a:r>
                <a:rPr lang="nl-NL" sz="1400" dirty="0" err="1"/>
                <a:t>evoked</a:t>
              </a:r>
              <a:r>
                <a:rPr lang="nl-NL" sz="1400" dirty="0"/>
                <a:t> en stresstesten)</a:t>
              </a:r>
            </a:p>
          </p:txBody>
        </p:sp>
        <p:sp>
          <p:nvSpPr>
            <p:cNvPr id="23" name="Rectangle: Rounded Corners 22">
              <a:extLst>
                <a:ext uri="{FF2B5EF4-FFF2-40B4-BE49-F238E27FC236}">
                  <a16:creationId xmlns:a16="http://schemas.microsoft.com/office/drawing/2014/main" id="{23240129-D7D0-45D4-9A7D-7A75401093B7}"/>
                </a:ext>
              </a:extLst>
            </p:cNvPr>
            <p:cNvSpPr/>
            <p:nvPr/>
          </p:nvSpPr>
          <p:spPr>
            <a:xfrm>
              <a:off x="5950505" y="2066334"/>
              <a:ext cx="3721529" cy="570412"/>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accent1"/>
                  </a:solidFill>
                </a:rPr>
                <a:t>Relevante groepen, functies en netwerken</a:t>
              </a:r>
            </a:p>
          </p:txBody>
        </p:sp>
        <p:sp>
          <p:nvSpPr>
            <p:cNvPr id="24" name="Arrow: Down 23">
              <a:extLst>
                <a:ext uri="{FF2B5EF4-FFF2-40B4-BE49-F238E27FC236}">
                  <a16:creationId xmlns:a16="http://schemas.microsoft.com/office/drawing/2014/main" id="{AF0023A3-148E-4FD8-8B74-4596B59DF51E}"/>
                </a:ext>
              </a:extLst>
            </p:cNvPr>
            <p:cNvSpPr/>
            <p:nvPr/>
          </p:nvSpPr>
          <p:spPr>
            <a:xfrm>
              <a:off x="7650048" y="4865243"/>
              <a:ext cx="255081" cy="203767"/>
            </a:xfrm>
            <a:prstGeom prst="down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TextBox 24">
              <a:extLst>
                <a:ext uri="{FF2B5EF4-FFF2-40B4-BE49-F238E27FC236}">
                  <a16:creationId xmlns:a16="http://schemas.microsoft.com/office/drawing/2014/main" id="{8AA18EC7-3234-4DE3-9C2A-40A2730F912A}"/>
                </a:ext>
              </a:extLst>
            </p:cNvPr>
            <p:cNvSpPr txBox="1"/>
            <p:nvPr/>
          </p:nvSpPr>
          <p:spPr>
            <a:xfrm>
              <a:off x="6568223" y="3976952"/>
              <a:ext cx="2910625" cy="830997"/>
            </a:xfrm>
            <a:prstGeom prst="rect">
              <a:avLst/>
            </a:prstGeom>
            <a:grpFill/>
            <a:ln>
              <a:solidFill>
                <a:schemeClr val="tx1"/>
              </a:solidFill>
            </a:ln>
          </p:spPr>
          <p:txBody>
            <a:bodyPr wrap="square" rtlCol="0">
              <a:spAutoFit/>
            </a:bodyPr>
            <a:lstStyle/>
            <a:p>
              <a:r>
                <a:rPr lang="nl-NL" sz="1600" dirty="0"/>
                <a:t>Welke stakeholders bij welke kwetsbaarheid?</a:t>
              </a:r>
            </a:p>
            <a:p>
              <a:r>
                <a:rPr lang="nl-NL" sz="1600" dirty="0"/>
                <a:t>En wat bespreken?</a:t>
              </a:r>
            </a:p>
          </p:txBody>
        </p:sp>
        <p:sp>
          <p:nvSpPr>
            <p:cNvPr id="27" name="Cloud 26">
              <a:extLst>
                <a:ext uri="{FF2B5EF4-FFF2-40B4-BE49-F238E27FC236}">
                  <a16:creationId xmlns:a16="http://schemas.microsoft.com/office/drawing/2014/main" id="{C2FA541F-08EE-43B9-8662-DF105AB961D0}"/>
                </a:ext>
              </a:extLst>
            </p:cNvPr>
            <p:cNvSpPr/>
            <p:nvPr/>
          </p:nvSpPr>
          <p:spPr>
            <a:xfrm>
              <a:off x="11465264" y="579546"/>
              <a:ext cx="1902302" cy="819006"/>
            </a:xfrm>
            <a:prstGeom prst="clou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accent1"/>
                  </a:solidFill>
                </a:rPr>
                <a:t>Regionaal schaalniveau</a:t>
              </a:r>
            </a:p>
          </p:txBody>
        </p:sp>
        <p:sp>
          <p:nvSpPr>
            <p:cNvPr id="32" name="Rectangle: Rounded Corners 31">
              <a:extLst>
                <a:ext uri="{FF2B5EF4-FFF2-40B4-BE49-F238E27FC236}">
                  <a16:creationId xmlns:a16="http://schemas.microsoft.com/office/drawing/2014/main" id="{083407E6-BA72-46A7-BDBA-0F15B12D7B07}"/>
                </a:ext>
              </a:extLst>
            </p:cNvPr>
            <p:cNvSpPr/>
            <p:nvPr/>
          </p:nvSpPr>
          <p:spPr>
            <a:xfrm>
              <a:off x="6994308" y="5142835"/>
              <a:ext cx="1547860" cy="45096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accent1"/>
                  </a:solidFill>
                </a:rPr>
                <a:t>Dialogen</a:t>
              </a:r>
              <a:r>
                <a:rPr lang="nl-NL" dirty="0"/>
                <a:t> </a:t>
              </a:r>
            </a:p>
          </p:txBody>
        </p:sp>
        <p:cxnSp>
          <p:nvCxnSpPr>
            <p:cNvPr id="35" name="Straight Arrow Connector 34">
              <a:extLst>
                <a:ext uri="{FF2B5EF4-FFF2-40B4-BE49-F238E27FC236}">
                  <a16:creationId xmlns:a16="http://schemas.microsoft.com/office/drawing/2014/main" id="{B8150819-A2DB-47AB-ADF9-FDB2995E02E8}"/>
                </a:ext>
              </a:extLst>
            </p:cNvPr>
            <p:cNvCxnSpPr>
              <a:cxnSpLocks/>
            </p:cNvCxnSpPr>
            <p:nvPr/>
          </p:nvCxnSpPr>
          <p:spPr>
            <a:xfrm flipV="1">
              <a:off x="9545667" y="4185363"/>
              <a:ext cx="165001" cy="144049"/>
            </a:xfrm>
            <a:prstGeom prst="straightConnector1">
              <a:avLst/>
            </a:prstGeom>
            <a:grpFill/>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13CA466-17E3-4196-AE3E-79F0D5A90C1F}"/>
                </a:ext>
              </a:extLst>
            </p:cNvPr>
            <p:cNvCxnSpPr>
              <a:cxnSpLocks/>
            </p:cNvCxnSpPr>
            <p:nvPr/>
          </p:nvCxnSpPr>
          <p:spPr>
            <a:xfrm>
              <a:off x="9545667" y="4380762"/>
              <a:ext cx="165001" cy="126573"/>
            </a:xfrm>
            <a:prstGeom prst="straightConnector1">
              <a:avLst/>
            </a:prstGeom>
            <a:grpFill/>
            <a:ln>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C2E6AEDE-02EB-43A7-ACC7-C4534E3B4B43}"/>
                </a:ext>
              </a:extLst>
            </p:cNvPr>
            <p:cNvSpPr txBox="1"/>
            <p:nvPr/>
          </p:nvSpPr>
          <p:spPr>
            <a:xfrm>
              <a:off x="9714781" y="4042207"/>
              <a:ext cx="1027782" cy="307777"/>
            </a:xfrm>
            <a:prstGeom prst="rect">
              <a:avLst/>
            </a:prstGeom>
            <a:grpFill/>
          </p:spPr>
          <p:txBody>
            <a:bodyPr wrap="square" rtlCol="0">
              <a:spAutoFit/>
            </a:bodyPr>
            <a:lstStyle/>
            <a:p>
              <a:r>
                <a:rPr lang="nl-NL" sz="1400" dirty="0"/>
                <a:t>Welke rol?</a:t>
              </a:r>
            </a:p>
          </p:txBody>
        </p:sp>
        <p:sp>
          <p:nvSpPr>
            <p:cNvPr id="38" name="TextBox 37">
              <a:extLst>
                <a:ext uri="{FF2B5EF4-FFF2-40B4-BE49-F238E27FC236}">
                  <a16:creationId xmlns:a16="http://schemas.microsoft.com/office/drawing/2014/main" id="{4DB090E4-96EB-4480-984F-25B8BF98042A}"/>
                </a:ext>
              </a:extLst>
            </p:cNvPr>
            <p:cNvSpPr txBox="1"/>
            <p:nvPr/>
          </p:nvSpPr>
          <p:spPr>
            <a:xfrm>
              <a:off x="9766297" y="4337075"/>
              <a:ext cx="1837106" cy="514079"/>
            </a:xfrm>
            <a:prstGeom prst="rect">
              <a:avLst/>
            </a:prstGeom>
            <a:grpFill/>
          </p:spPr>
          <p:txBody>
            <a:bodyPr wrap="square" rtlCol="0">
              <a:spAutoFit/>
            </a:bodyPr>
            <a:lstStyle/>
            <a:p>
              <a:r>
                <a:rPr lang="nl-NL" sz="1400" dirty="0"/>
                <a:t>Verantwoordelijkheid</a:t>
              </a:r>
            </a:p>
            <a:p>
              <a:r>
                <a:rPr lang="nl-NL" sz="1400" dirty="0"/>
                <a:t>Initiatief?</a:t>
              </a:r>
            </a:p>
          </p:txBody>
        </p:sp>
        <p:pic>
          <p:nvPicPr>
            <p:cNvPr id="39" name="Tijdelijke aanduiding voor inhoud 6" descr="4_klimaateffecten.jpg">
              <a:extLst>
                <a:ext uri="{FF2B5EF4-FFF2-40B4-BE49-F238E27FC236}">
                  <a16:creationId xmlns:a16="http://schemas.microsoft.com/office/drawing/2014/main" id="{A7BF1C39-EDE5-4B28-AC70-E23E8F2AD4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821858" y="3646584"/>
              <a:ext cx="1250196" cy="1235881"/>
            </a:xfrm>
            <a:prstGeom prst="rect">
              <a:avLst/>
            </a:prstGeom>
            <a:grpFill/>
          </p:spPr>
        </p:pic>
        <p:sp>
          <p:nvSpPr>
            <p:cNvPr id="45" name="Arrow: Down 44">
              <a:extLst>
                <a:ext uri="{FF2B5EF4-FFF2-40B4-BE49-F238E27FC236}">
                  <a16:creationId xmlns:a16="http://schemas.microsoft.com/office/drawing/2014/main" id="{868FFD3C-0A22-4A83-B954-A74BCFAB02EC}"/>
                </a:ext>
              </a:extLst>
            </p:cNvPr>
            <p:cNvSpPr/>
            <p:nvPr/>
          </p:nvSpPr>
          <p:spPr>
            <a:xfrm>
              <a:off x="7604714" y="3717575"/>
              <a:ext cx="264277" cy="211338"/>
            </a:xfrm>
            <a:prstGeom prst="downArrow">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TextBox 46">
              <a:extLst>
                <a:ext uri="{FF2B5EF4-FFF2-40B4-BE49-F238E27FC236}">
                  <a16:creationId xmlns:a16="http://schemas.microsoft.com/office/drawing/2014/main" id="{8CBED907-A495-4753-B7B1-67C4707986D5}"/>
                </a:ext>
              </a:extLst>
            </p:cNvPr>
            <p:cNvSpPr txBox="1"/>
            <p:nvPr/>
          </p:nvSpPr>
          <p:spPr>
            <a:xfrm>
              <a:off x="4370778" y="2921302"/>
              <a:ext cx="1566382" cy="954107"/>
            </a:xfrm>
            <a:prstGeom prst="rect">
              <a:avLst/>
            </a:prstGeom>
            <a:solidFill>
              <a:schemeClr val="tx2">
                <a:lumMod val="20000"/>
                <a:lumOff val="80000"/>
              </a:schemeClr>
            </a:solidFill>
            <a:ln>
              <a:noFill/>
            </a:ln>
          </p:spPr>
          <p:txBody>
            <a:bodyPr wrap="square" rtlCol="0">
              <a:spAutoFit/>
            </a:bodyPr>
            <a:lstStyle/>
            <a:p>
              <a:r>
                <a:rPr lang="nl-NL" sz="1400" dirty="0"/>
                <a:t>Terugkoppeling met Bestuur, management en klankbordgroep</a:t>
              </a:r>
            </a:p>
          </p:txBody>
        </p:sp>
        <p:cxnSp>
          <p:nvCxnSpPr>
            <p:cNvPr id="48" name="Straight Arrow Connector 47">
              <a:extLst>
                <a:ext uri="{FF2B5EF4-FFF2-40B4-BE49-F238E27FC236}">
                  <a16:creationId xmlns:a16="http://schemas.microsoft.com/office/drawing/2014/main" id="{12A25E6E-7E4D-489E-B663-043DCB1B5449}"/>
                </a:ext>
              </a:extLst>
            </p:cNvPr>
            <p:cNvCxnSpPr/>
            <p:nvPr/>
          </p:nvCxnSpPr>
          <p:spPr>
            <a:xfrm>
              <a:off x="8608723" y="5352016"/>
              <a:ext cx="281061" cy="0"/>
            </a:xfrm>
            <a:prstGeom prst="straightConnector1">
              <a:avLst/>
            </a:prstGeom>
            <a:grpFill/>
            <a:ln>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BF98B782-7861-41FC-90ED-6E8539FED3A5}"/>
                </a:ext>
              </a:extLst>
            </p:cNvPr>
            <p:cNvSpPr txBox="1"/>
            <p:nvPr/>
          </p:nvSpPr>
          <p:spPr>
            <a:xfrm>
              <a:off x="8889784" y="5208519"/>
              <a:ext cx="1996059" cy="307777"/>
            </a:xfrm>
            <a:prstGeom prst="rect">
              <a:avLst/>
            </a:prstGeom>
            <a:grpFill/>
          </p:spPr>
          <p:txBody>
            <a:bodyPr wrap="square" rtlCol="0">
              <a:spAutoFit/>
            </a:bodyPr>
            <a:lstStyle/>
            <a:p>
              <a:r>
                <a:rPr lang="nl-NL" sz="1400" dirty="0"/>
                <a:t>Extra verdiepingsslag?</a:t>
              </a:r>
            </a:p>
          </p:txBody>
        </p:sp>
        <p:cxnSp>
          <p:nvCxnSpPr>
            <p:cNvPr id="50" name="Straight Arrow Connector 49">
              <a:extLst>
                <a:ext uri="{FF2B5EF4-FFF2-40B4-BE49-F238E27FC236}">
                  <a16:creationId xmlns:a16="http://schemas.microsoft.com/office/drawing/2014/main" id="{3F81C070-3F79-43BF-99AB-2CC700E1936F}"/>
                </a:ext>
              </a:extLst>
            </p:cNvPr>
            <p:cNvCxnSpPr/>
            <p:nvPr/>
          </p:nvCxnSpPr>
          <p:spPr>
            <a:xfrm>
              <a:off x="9882593" y="1556419"/>
              <a:ext cx="281061" cy="0"/>
            </a:xfrm>
            <a:prstGeom prst="straightConnector1">
              <a:avLst/>
            </a:prstGeom>
            <a:grpFill/>
            <a:ln>
              <a:tailEnd type="triangle"/>
            </a:ln>
          </p:spPr>
          <p:style>
            <a:lnRef idx="1">
              <a:schemeClr val="accent1"/>
            </a:lnRef>
            <a:fillRef idx="0">
              <a:schemeClr val="accent1"/>
            </a:fillRef>
            <a:effectRef idx="0">
              <a:schemeClr val="accent1"/>
            </a:effectRef>
            <a:fontRef idx="minor">
              <a:schemeClr val="tx1"/>
            </a:fontRef>
          </p:style>
        </p:cxnSp>
      </p:grpSp>
      <p:sp>
        <p:nvSpPr>
          <p:cNvPr id="42" name="Arrow: Chevron 7">
            <a:extLst>
              <a:ext uri="{FF2B5EF4-FFF2-40B4-BE49-F238E27FC236}">
                <a16:creationId xmlns:a16="http://schemas.microsoft.com/office/drawing/2014/main" id="{2D007293-861E-42F4-99F9-008DE69C4A69}"/>
              </a:ext>
            </a:extLst>
          </p:cNvPr>
          <p:cNvSpPr/>
          <p:nvPr/>
        </p:nvSpPr>
        <p:spPr>
          <a:xfrm rot="5400000">
            <a:off x="10016807" y="2474083"/>
            <a:ext cx="3886796" cy="463590"/>
          </a:xfrm>
          <a:prstGeom prst="chevr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Vooral intern</a:t>
            </a:r>
          </a:p>
        </p:txBody>
      </p:sp>
      <p:sp>
        <p:nvSpPr>
          <p:cNvPr id="44" name="Arrow: Chevron 7">
            <a:extLst>
              <a:ext uri="{FF2B5EF4-FFF2-40B4-BE49-F238E27FC236}">
                <a16:creationId xmlns:a16="http://schemas.microsoft.com/office/drawing/2014/main" id="{2D007293-861E-42F4-99F9-008DE69C4A69}"/>
              </a:ext>
            </a:extLst>
          </p:cNvPr>
          <p:cNvSpPr/>
          <p:nvPr/>
        </p:nvSpPr>
        <p:spPr>
          <a:xfrm rot="5400000">
            <a:off x="11005097" y="5308195"/>
            <a:ext cx="1910216" cy="463590"/>
          </a:xfrm>
          <a:prstGeom prst="chevr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extern</a:t>
            </a:r>
          </a:p>
        </p:txBody>
      </p:sp>
      <p:sp>
        <p:nvSpPr>
          <p:cNvPr id="55" name="TextBox 54">
            <a:extLst>
              <a:ext uri="{FF2B5EF4-FFF2-40B4-BE49-F238E27FC236}">
                <a16:creationId xmlns:a16="http://schemas.microsoft.com/office/drawing/2014/main" id="{7E3833DE-0594-4348-913C-F3F7C774117F}"/>
              </a:ext>
            </a:extLst>
          </p:cNvPr>
          <p:cNvSpPr txBox="1"/>
          <p:nvPr/>
        </p:nvSpPr>
        <p:spPr>
          <a:xfrm>
            <a:off x="7611416" y="2807591"/>
            <a:ext cx="1880316" cy="584775"/>
          </a:xfrm>
          <a:prstGeom prst="rect">
            <a:avLst/>
          </a:prstGeom>
          <a:solidFill>
            <a:schemeClr val="bg1"/>
          </a:solidFill>
          <a:ln>
            <a:solidFill>
              <a:schemeClr val="tx1"/>
            </a:solidFill>
          </a:ln>
        </p:spPr>
        <p:txBody>
          <a:bodyPr wrap="square" rtlCol="0">
            <a:spAutoFit/>
          </a:bodyPr>
          <a:lstStyle/>
          <a:p>
            <a:r>
              <a:rPr lang="nl-NL" sz="1600" dirty="0"/>
              <a:t>Combineren met stresstest en KEA</a:t>
            </a:r>
          </a:p>
        </p:txBody>
      </p:sp>
      <p:sp>
        <p:nvSpPr>
          <p:cNvPr id="56" name="TextBox 55">
            <a:extLst>
              <a:ext uri="{FF2B5EF4-FFF2-40B4-BE49-F238E27FC236}">
                <a16:creationId xmlns:a16="http://schemas.microsoft.com/office/drawing/2014/main" id="{7E3833DE-0594-4348-913C-F3F7C774117F}"/>
              </a:ext>
            </a:extLst>
          </p:cNvPr>
          <p:cNvSpPr txBox="1"/>
          <p:nvPr/>
        </p:nvSpPr>
        <p:spPr>
          <a:xfrm>
            <a:off x="1034143" y="4853235"/>
            <a:ext cx="2121093" cy="1323439"/>
          </a:xfrm>
          <a:prstGeom prst="rect">
            <a:avLst/>
          </a:prstGeom>
          <a:solidFill>
            <a:schemeClr val="bg1"/>
          </a:solidFill>
          <a:ln>
            <a:solidFill>
              <a:schemeClr val="tx1"/>
            </a:solidFill>
          </a:ln>
        </p:spPr>
        <p:txBody>
          <a:bodyPr wrap="none" rtlCol="0">
            <a:spAutoFit/>
          </a:bodyPr>
          <a:lstStyle/>
          <a:p>
            <a:r>
              <a:rPr lang="nl-NL" sz="1600" dirty="0"/>
              <a:t>O.b.v. NAS sectoren:</a:t>
            </a:r>
          </a:p>
          <a:p>
            <a:r>
              <a:rPr lang="nl-NL" sz="1600" dirty="0"/>
              <a:t>Infra</a:t>
            </a:r>
          </a:p>
          <a:p>
            <a:r>
              <a:rPr lang="nl-NL" sz="1600" dirty="0"/>
              <a:t>Gezondheid</a:t>
            </a:r>
          </a:p>
          <a:p>
            <a:r>
              <a:rPr lang="nl-NL" sz="1600" dirty="0"/>
              <a:t>Gebouwde omgeving</a:t>
            </a:r>
          </a:p>
          <a:p>
            <a:r>
              <a:rPr lang="nl-NL" sz="1600" dirty="0"/>
              <a:t>landbouw</a:t>
            </a:r>
          </a:p>
        </p:txBody>
      </p:sp>
      <p:sp>
        <p:nvSpPr>
          <p:cNvPr id="59" name="Arrow: Down 9">
            <a:extLst>
              <a:ext uri="{FF2B5EF4-FFF2-40B4-BE49-F238E27FC236}">
                <a16:creationId xmlns:a16="http://schemas.microsoft.com/office/drawing/2014/main" id="{93C4D03B-D66E-4996-BA6A-12346B6E1892}"/>
              </a:ext>
            </a:extLst>
          </p:cNvPr>
          <p:cNvSpPr/>
          <p:nvPr/>
        </p:nvSpPr>
        <p:spPr>
          <a:xfrm rot="3691108">
            <a:off x="6817656" y="2988316"/>
            <a:ext cx="239626" cy="104577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Arrow: Down 39">
            <a:extLst>
              <a:ext uri="{FF2B5EF4-FFF2-40B4-BE49-F238E27FC236}">
                <a16:creationId xmlns:a16="http://schemas.microsoft.com/office/drawing/2014/main" id="{22A7D24F-1B48-4616-B7CD-41B8B3E2DBB4}"/>
              </a:ext>
            </a:extLst>
          </p:cNvPr>
          <p:cNvSpPr/>
          <p:nvPr/>
        </p:nvSpPr>
        <p:spPr>
          <a:xfrm>
            <a:off x="4456093" y="2331117"/>
            <a:ext cx="244698" cy="23410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Arrow: Down 40">
            <a:extLst>
              <a:ext uri="{FF2B5EF4-FFF2-40B4-BE49-F238E27FC236}">
                <a16:creationId xmlns:a16="http://schemas.microsoft.com/office/drawing/2014/main" id="{3E214BBF-8EA8-4835-A389-75093F182AB0}"/>
              </a:ext>
            </a:extLst>
          </p:cNvPr>
          <p:cNvSpPr/>
          <p:nvPr/>
        </p:nvSpPr>
        <p:spPr>
          <a:xfrm>
            <a:off x="4456093" y="3275313"/>
            <a:ext cx="244698" cy="23410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Titel 10">
            <a:extLst>
              <a:ext uri="{FF2B5EF4-FFF2-40B4-BE49-F238E27FC236}">
                <a16:creationId xmlns:a16="http://schemas.microsoft.com/office/drawing/2014/main" id="{7457DA79-E09F-4550-9529-100E282BD496}"/>
              </a:ext>
            </a:extLst>
          </p:cNvPr>
          <p:cNvSpPr txBox="1">
            <a:spLocks/>
          </p:cNvSpPr>
          <p:nvPr/>
        </p:nvSpPr>
        <p:spPr>
          <a:xfrm>
            <a:off x="364583" y="53015"/>
            <a:ext cx="7020203" cy="1080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r>
              <a:rPr lang="nl-NL" dirty="0"/>
              <a:t>Toelichting regionale risicodialoog</a:t>
            </a:r>
          </a:p>
        </p:txBody>
      </p:sp>
      <p:sp>
        <p:nvSpPr>
          <p:cNvPr id="46" name="Rectangle 45">
            <a:extLst>
              <a:ext uri="{FF2B5EF4-FFF2-40B4-BE49-F238E27FC236}">
                <a16:creationId xmlns:a16="http://schemas.microsoft.com/office/drawing/2014/main" id="{DB80D57F-9963-4600-8A06-4AAC7C02A84B}"/>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1864490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650557-BAC2-4AA3-855E-A1B3A3FFC014}"/>
              </a:ext>
            </a:extLst>
          </p:cNvPr>
          <p:cNvSpPr>
            <a:spLocks noGrp="1"/>
          </p:cNvSpPr>
          <p:nvPr>
            <p:ph type="title"/>
          </p:nvPr>
        </p:nvSpPr>
        <p:spPr/>
        <p:txBody>
          <a:bodyPr/>
          <a:lstStyle/>
          <a:p>
            <a:r>
              <a:rPr lang="nl-NL" dirty="0"/>
              <a:t>Hoe zit het nou met  droogte?</a:t>
            </a:r>
          </a:p>
        </p:txBody>
      </p:sp>
      <p:pic>
        <p:nvPicPr>
          <p:cNvPr id="6" name="Tijdelijke aanduiding voor inhoud 5"/>
          <p:cNvPicPr>
            <a:picLocks noGrp="1" noChangeAspect="1"/>
          </p:cNvPicPr>
          <p:nvPr>
            <p:ph idx="1"/>
          </p:nvPr>
        </p:nvPicPr>
        <p:blipFill>
          <a:blip r:embed="rId2"/>
          <a:stretch>
            <a:fillRect/>
          </a:stretch>
        </p:blipFill>
        <p:spPr>
          <a:xfrm>
            <a:off x="2228850" y="1368873"/>
            <a:ext cx="7734300" cy="5163312"/>
          </a:xfrm>
          <a:prstGeom prst="rect">
            <a:avLst/>
          </a:prstGeom>
        </p:spPr>
      </p:pic>
      <p:sp>
        <p:nvSpPr>
          <p:cNvPr id="4" name="Rectangle 3">
            <a:extLst>
              <a:ext uri="{FF2B5EF4-FFF2-40B4-BE49-F238E27FC236}">
                <a16:creationId xmlns:a16="http://schemas.microsoft.com/office/drawing/2014/main" id="{D6152F6E-A6FD-40B2-A15D-4A56BE915A9B}"/>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4002488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2B36043-21F7-4A54-93FA-AAE9F6BC1CE9}"/>
              </a:ext>
            </a:extLst>
          </p:cNvPr>
          <p:cNvSpPr>
            <a:spLocks noGrp="1"/>
          </p:cNvSpPr>
          <p:nvPr>
            <p:ph type="title"/>
          </p:nvPr>
        </p:nvSpPr>
        <p:spPr/>
        <p:txBody>
          <a:bodyPr/>
          <a:lstStyle/>
          <a:p>
            <a:r>
              <a:rPr lang="nl-NL" dirty="0"/>
              <a:t>Droogte, waarom zijn we hier?</a:t>
            </a:r>
          </a:p>
        </p:txBody>
      </p:sp>
      <p:sp>
        <p:nvSpPr>
          <p:cNvPr id="5" name="Tijdelijke aanduiding voor inhoud 4">
            <a:extLst>
              <a:ext uri="{FF2B5EF4-FFF2-40B4-BE49-F238E27FC236}">
                <a16:creationId xmlns:a16="http://schemas.microsoft.com/office/drawing/2014/main" id="{FCB33BBD-6FC8-429C-8DAD-96B07BF627CB}"/>
              </a:ext>
            </a:extLst>
          </p:cNvPr>
          <p:cNvSpPr>
            <a:spLocks noGrp="1"/>
          </p:cNvSpPr>
          <p:nvPr>
            <p:ph idx="1"/>
          </p:nvPr>
        </p:nvSpPr>
        <p:spPr>
          <a:xfrm>
            <a:off x="838200" y="1825625"/>
            <a:ext cx="10515600" cy="4823750"/>
          </a:xfrm>
        </p:spPr>
        <p:txBody>
          <a:bodyPr/>
          <a:lstStyle/>
          <a:p>
            <a:r>
              <a:rPr lang="nl-NL" dirty="0"/>
              <a:t>Behoeftes\wensen komen samen vanuit:</a:t>
            </a:r>
          </a:p>
          <a:p>
            <a:pPr lvl="1"/>
            <a:r>
              <a:rPr lang="nl-NL" dirty="0"/>
              <a:t>Welke informatie is beschikbaar voor inzicht in regionaal en lokaal beeld</a:t>
            </a:r>
          </a:p>
          <a:p>
            <a:pPr lvl="1"/>
            <a:r>
              <a:rPr lang="nl-NL" dirty="0"/>
              <a:t>Project NOB verdiepingsslag klimaatstresstesten en regionale risicodialoog </a:t>
            </a:r>
          </a:p>
          <a:p>
            <a:pPr lvl="1"/>
            <a:r>
              <a:rPr lang="nl-NL" dirty="0"/>
              <a:t>Werk met werk </a:t>
            </a:r>
            <a:r>
              <a:rPr lang="nl-NL" dirty="0">
                <a:sym typeface="Wingdings" panose="05000000000000000000" pitchFamily="2" charset="2"/>
              </a:rPr>
              <a:t> 1</a:t>
            </a:r>
            <a:r>
              <a:rPr lang="nl-NL" baseline="30000" dirty="0">
                <a:sym typeface="Wingdings" panose="05000000000000000000" pitchFamily="2" charset="2"/>
              </a:rPr>
              <a:t>e</a:t>
            </a:r>
            <a:r>
              <a:rPr lang="nl-NL" dirty="0">
                <a:sym typeface="Wingdings" panose="05000000000000000000" pitchFamily="2" charset="2"/>
              </a:rPr>
              <a:t> sessie voor regionale verdieping en start risicodialoog</a:t>
            </a:r>
            <a:endParaRPr lang="nl-NL" dirty="0"/>
          </a:p>
          <a:p>
            <a:pPr lvl="1"/>
            <a:endParaRPr lang="nl-NL" dirty="0"/>
          </a:p>
          <a:p>
            <a:r>
              <a:rPr lang="nl-NL" dirty="0"/>
              <a:t>Gemeente trekker voor stresstesten / risicodialogen voor thema’s:</a:t>
            </a:r>
          </a:p>
          <a:p>
            <a:pPr lvl="1"/>
            <a:r>
              <a:rPr lang="nl-NL" dirty="0"/>
              <a:t>droogte, hitte, wateroverlast, waterveiligheid</a:t>
            </a:r>
          </a:p>
          <a:p>
            <a:pPr lvl="1"/>
            <a:endParaRPr lang="nl-NL" dirty="0"/>
          </a:p>
          <a:p>
            <a:r>
              <a:rPr lang="nl-NL" dirty="0"/>
              <a:t>Waterschappen als regionale partner voor droogte, wateroverlast en waterveiligheid</a:t>
            </a:r>
          </a:p>
          <a:p>
            <a:r>
              <a:rPr lang="nl-NL" dirty="0"/>
              <a:t>Brabant Water als regionale partner voor drinkwaterwinning en TBO</a:t>
            </a:r>
          </a:p>
        </p:txBody>
      </p:sp>
      <p:sp>
        <p:nvSpPr>
          <p:cNvPr id="6" name="Rectangle 5">
            <a:extLst>
              <a:ext uri="{FF2B5EF4-FFF2-40B4-BE49-F238E27FC236}">
                <a16:creationId xmlns:a16="http://schemas.microsoft.com/office/drawing/2014/main" id="{E036502C-F2E6-4B09-82F3-82E01BED1742}"/>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2624989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Droogte 2018 </a:t>
            </a:r>
            <a:r>
              <a:rPr lang="nl-NL" dirty="0">
                <a:sym typeface="Wingdings" panose="05000000000000000000" pitchFamily="2" charset="2"/>
              </a:rPr>
              <a:t> stresstest in de praktijk</a:t>
            </a:r>
            <a:endParaRPr lang="nl-NL" dirty="0"/>
          </a:p>
        </p:txBody>
      </p:sp>
      <p:pic>
        <p:nvPicPr>
          <p:cNvPr id="7" name="Afbeelding 6"/>
          <p:cNvPicPr>
            <a:picLocks noChangeAspect="1"/>
          </p:cNvPicPr>
          <p:nvPr/>
        </p:nvPicPr>
        <p:blipFill>
          <a:blip r:embed="rId2"/>
          <a:stretch>
            <a:fillRect/>
          </a:stretch>
        </p:blipFill>
        <p:spPr>
          <a:xfrm>
            <a:off x="299636" y="1491402"/>
            <a:ext cx="11592727" cy="5217121"/>
          </a:xfrm>
          <a:prstGeom prst="rect">
            <a:avLst/>
          </a:prstGeom>
        </p:spPr>
      </p:pic>
      <p:sp>
        <p:nvSpPr>
          <p:cNvPr id="4" name="Rectangle 3">
            <a:extLst>
              <a:ext uri="{FF2B5EF4-FFF2-40B4-BE49-F238E27FC236}">
                <a16:creationId xmlns:a16="http://schemas.microsoft.com/office/drawing/2014/main" id="{018D6C8B-A589-4DC5-A6E6-0995022A9F20}"/>
              </a:ext>
            </a:extLst>
          </p:cNvPr>
          <p:cNvSpPr/>
          <p:nvPr/>
        </p:nvSpPr>
        <p:spPr>
          <a:xfrm>
            <a:off x="77142" y="6310432"/>
            <a:ext cx="1125436" cy="369332"/>
          </a:xfrm>
          <a:prstGeom prst="rect">
            <a:avLst/>
          </a:prstGeom>
        </p:spPr>
        <p:txBody>
          <a:bodyPr wrap="none">
            <a:spAutoFit/>
          </a:bodyPr>
          <a:lstStyle/>
          <a:p>
            <a:r>
              <a:rPr lang="nl-NL" b="1" dirty="0">
                <a:solidFill>
                  <a:srgbClr val="660033"/>
                </a:solidFill>
                <a:latin typeface="Verdana-Bold"/>
                <a:ea typeface="Calibri" panose="020F0502020204030204" pitchFamily="34" charset="0"/>
                <a:cs typeface="Calibri" panose="020F0502020204030204" pitchFamily="34" charset="0"/>
              </a:rPr>
              <a:t>ORG</a:t>
            </a:r>
            <a:r>
              <a:rPr lang="nl-NL" dirty="0">
                <a:solidFill>
                  <a:srgbClr val="660033"/>
                </a:solidFill>
                <a:latin typeface="Verdana" panose="020B0604030504040204" pitchFamily="34" charset="0"/>
                <a:ea typeface="Calibri" panose="020F0502020204030204" pitchFamily="34" charset="0"/>
                <a:cs typeface="Calibri" panose="020F0502020204030204" pitchFamily="34" charset="0"/>
              </a:rPr>
              <a:t>-ID</a:t>
            </a:r>
            <a:endParaRPr lang="nl-NL" dirty="0"/>
          </a:p>
        </p:txBody>
      </p:sp>
    </p:spTree>
    <p:extLst>
      <p:ext uri="{BB962C8B-B14F-4D97-AF65-F5344CB8AC3E}">
        <p14:creationId xmlns:p14="http://schemas.microsoft.com/office/powerpoint/2010/main" val="2445638417"/>
      </p:ext>
    </p:extLst>
  </p:cSld>
  <p:clrMapOvr>
    <a:masterClrMapping/>
  </p:clrMapOvr>
</p:sld>
</file>

<file path=ppt/theme/theme1.xml><?xml version="1.0" encoding="utf-8"?>
<a:theme xmlns:a="http://schemas.openxmlformats.org/drawingml/2006/main" name="Kantoorthema">
  <a:themeElements>
    <a:clrScheme name="Tauw">
      <a:dk1>
        <a:srgbClr val="595959"/>
      </a:dk1>
      <a:lt1>
        <a:sysClr val="window" lastClr="FFFFFF"/>
      </a:lt1>
      <a:dk2>
        <a:srgbClr val="0070C0"/>
      </a:dk2>
      <a:lt2>
        <a:srgbClr val="F8F8F8"/>
      </a:lt2>
      <a:accent1>
        <a:srgbClr val="E6007E"/>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auw">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auw.potx" id="{867F0C08-A518-4E8B-9346-ACFB123739B4}" vid="{D1CB6326-04A2-4426-A808-C9C929346143}"/>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Tauw</Template>
  <TotalTime>0</TotalTime>
  <Words>1630</Words>
  <Application>Microsoft Office PowerPoint</Application>
  <PresentationFormat>Widescreen</PresentationFormat>
  <Paragraphs>302</Paragraphs>
  <Slides>40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Futura Book</vt:lpstr>
      <vt:lpstr>Times New Roman</vt:lpstr>
      <vt:lpstr>Verdana</vt:lpstr>
      <vt:lpstr>Verdana-Bold</vt:lpstr>
      <vt:lpstr>Kantoorthema</vt:lpstr>
      <vt:lpstr>PowerPoint Presentation</vt:lpstr>
      <vt:lpstr>Droogtedialoog </vt:lpstr>
      <vt:lpstr>Programma vanochtend</vt:lpstr>
      <vt:lpstr>Aanleiding</vt:lpstr>
      <vt:lpstr>Plan van aanpak en werkwijze Tauw/ORG-ID</vt:lpstr>
      <vt:lpstr>PowerPoint Presentation</vt:lpstr>
      <vt:lpstr>Hoe zit het nou met  droogte?</vt:lpstr>
      <vt:lpstr>Droogte, waarom zijn we hier?</vt:lpstr>
      <vt:lpstr>Droogte 2018  stresstest in de praktijk</vt:lpstr>
      <vt:lpstr>Droogte 2018  stresstest in de praktijk</vt:lpstr>
      <vt:lpstr>Brabantse zandgronden extra gevoelig!</vt:lpstr>
      <vt:lpstr>Ervaring Brabant Water</vt:lpstr>
      <vt:lpstr>Grondwaterstanden</vt:lpstr>
      <vt:lpstr>Droogval – geen afvoer waterlopen</vt:lpstr>
      <vt:lpstr>Waterkwaliteit zuurstof - blauwalg</vt:lpstr>
      <vt:lpstr>Effecten natuurbranden</vt:lpstr>
      <vt:lpstr>Openbare ruimte – groen en infrastructuur</vt:lpstr>
      <vt:lpstr>Agrarische sector</vt:lpstr>
      <vt:lpstr>Cruijffiaans: “Elk nadeel heb zijn voordeel….”</vt:lpstr>
      <vt:lpstr>Droogte - Landelijk  </vt:lpstr>
      <vt:lpstr>Hebben we voldoende informatie….</vt:lpstr>
      <vt:lpstr>Financiële schade door droogte</vt:lpstr>
      <vt:lpstr>Wat zien we aan schade in de praktijk</vt:lpstr>
      <vt:lpstr>Wat zien we als oplossingen in de praktijk</vt:lpstr>
      <vt:lpstr>Synergiekansen in het watersysteem</vt:lpstr>
      <vt:lpstr>Water vasthouden in de stad</vt:lpstr>
      <vt:lpstr>Inzet Brabant Water</vt:lpstr>
      <vt:lpstr>Toelichting kaarten</vt:lpstr>
      <vt:lpstr>World café</vt:lpstr>
      <vt:lpstr>Discussie</vt:lpstr>
      <vt:lpstr>Lunch</vt:lpstr>
      <vt:lpstr>PowerPoint Presentation</vt:lpstr>
      <vt:lpstr>Contact</vt:lpstr>
      <vt:lpstr>Akkoord van Parijs (2015): mitigatie én adaptatie</vt:lpstr>
      <vt:lpstr>Actueel: steeds vaker extreme neerslag</vt:lpstr>
      <vt:lpstr>Scope Deltaplan Ruimtelijke adaptatie</vt:lpstr>
      <vt:lpstr>Deltabeslissing Ruimtelijke adaptatie</vt:lpstr>
      <vt:lpstr>PowerPoint Presentation</vt:lpstr>
      <vt:lpstr>Afspraken Deltaplan</vt:lpstr>
      <vt:lpstr>PowerPoint Presentation</vt:lpstr>
    </vt:vector>
  </TitlesOfParts>
  <Company>DotOffice B.V.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Eefje Vissers - Dortmans</dc:creator>
  <cp:lastModifiedBy>Eefje Vissers - Dortmans</cp:lastModifiedBy>
  <cp:revision>12</cp:revision>
  <dcterms:created xsi:type="dcterms:W3CDTF">2019-06-21T13:39:30Z</dcterms:created>
  <dcterms:modified xsi:type="dcterms:W3CDTF">2019-06-25T20:13:37Z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Dialog">
    <vt:lpwstr>-1</vt:lpwstr>
  </property>
</Properties>
</file>